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9"/>
  </p:notesMasterIdLst>
  <p:sldIdLst>
    <p:sldId id="256" r:id="rId5"/>
    <p:sldId id="257" r:id="rId6"/>
    <p:sldId id="258" r:id="rId7"/>
    <p:sldId id="259" r:id="rId8"/>
  </p:sldIdLst>
  <p:sldSz cx="7772400" cy="10058400"/>
  <p:notesSz cx="6858000" cy="9144000"/>
  <p:embeddedFontLst>
    <p:embeddedFont>
      <p:font typeface="Allura" panose="020B0604020202020204" charset="0"/>
      <p:regular r:id="rId10"/>
    </p:embeddedFont>
    <p:embeddedFont>
      <p:font typeface="Khand" panose="020B0604020202020204" charset="0"/>
      <p:regular r:id="rId11"/>
      <p:bold r:id="rId12"/>
    </p:embeddedFont>
    <p:embeddedFont>
      <p:font typeface="Playfair Display" panose="00000500000000000000" pitchFamily="2" charset="0"/>
      <p:regular r:id="rId13"/>
      <p:bold r:id="rId14"/>
      <p:italic r:id="rId15"/>
      <p:boldItalic r:id="rId16"/>
    </p:embeddedFont>
    <p:embeddedFont>
      <p:font typeface="Raleway" pitchFamily="2"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1956"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font" Target="fonts/font3.fntdata"/><Relationship Id="rId17" Type="http://schemas.openxmlformats.org/officeDocument/2006/relationships/font" Target="fonts/font8.fntdata"/><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font" Target="fonts/font7.fntdata"/><Relationship Id="rId20" Type="http://schemas.openxmlformats.org/officeDocument/2006/relationships/font" Target="fonts/font11.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2.fntdata"/><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font" Target="fonts/font6.fntdata"/><Relationship Id="rId23" Type="http://schemas.openxmlformats.org/officeDocument/2006/relationships/theme" Target="theme/theme1.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ley Triggs, Darlene" userId="61800a10-3743-47a9-b3fc-e876bd5dff09" providerId="ADAL" clId="{B4C6BC75-96CF-4199-8BF8-8A6A6A349A2A}"/>
    <pc:docChg chg="custSel modSld">
      <pc:chgData name="Riley Triggs, Darlene" userId="61800a10-3743-47a9-b3fc-e876bd5dff09" providerId="ADAL" clId="{B4C6BC75-96CF-4199-8BF8-8A6A6A349A2A}" dt="2024-08-12T03:50:16.927" v="1055" actId="1076"/>
      <pc:docMkLst>
        <pc:docMk/>
      </pc:docMkLst>
      <pc:sldChg chg="modSp mod">
        <pc:chgData name="Riley Triggs, Darlene" userId="61800a10-3743-47a9-b3fc-e876bd5dff09" providerId="ADAL" clId="{B4C6BC75-96CF-4199-8BF8-8A6A6A349A2A}" dt="2024-08-12T03:50:16.927" v="1055" actId="1076"/>
        <pc:sldMkLst>
          <pc:docMk/>
          <pc:sldMk cId="0" sldId="256"/>
        </pc:sldMkLst>
        <pc:spChg chg="mod">
          <ac:chgData name="Riley Triggs, Darlene" userId="61800a10-3743-47a9-b3fc-e876bd5dff09" providerId="ADAL" clId="{B4C6BC75-96CF-4199-8BF8-8A6A6A349A2A}" dt="2024-08-12T03:39:15.010" v="115" actId="20577"/>
          <ac:spMkLst>
            <pc:docMk/>
            <pc:sldMk cId="0" sldId="256"/>
            <ac:spMk id="55" creationId="{00000000-0000-0000-0000-000000000000}"/>
          </ac:spMkLst>
        </pc:spChg>
        <pc:spChg chg="mod">
          <ac:chgData name="Riley Triggs, Darlene" userId="61800a10-3743-47a9-b3fc-e876bd5dff09" providerId="ADAL" clId="{B4C6BC75-96CF-4199-8BF8-8A6A6A349A2A}" dt="2024-08-12T03:42:46.446" v="365" actId="20577"/>
          <ac:spMkLst>
            <pc:docMk/>
            <pc:sldMk cId="0" sldId="256"/>
            <ac:spMk id="56" creationId="{00000000-0000-0000-0000-000000000000}"/>
          </ac:spMkLst>
        </pc:spChg>
        <pc:spChg chg="mod">
          <ac:chgData name="Riley Triggs, Darlene" userId="61800a10-3743-47a9-b3fc-e876bd5dff09" providerId="ADAL" clId="{B4C6BC75-96CF-4199-8BF8-8A6A6A349A2A}" dt="2024-08-12T03:41:39.937" v="349" actId="20577"/>
          <ac:spMkLst>
            <pc:docMk/>
            <pc:sldMk cId="0" sldId="256"/>
            <ac:spMk id="57" creationId="{00000000-0000-0000-0000-000000000000}"/>
          </ac:spMkLst>
        </pc:spChg>
        <pc:spChg chg="mod">
          <ac:chgData name="Riley Triggs, Darlene" userId="61800a10-3743-47a9-b3fc-e876bd5dff09" providerId="ADAL" clId="{B4C6BC75-96CF-4199-8BF8-8A6A6A349A2A}" dt="2024-08-12T03:50:12.154" v="1054" actId="20577"/>
          <ac:spMkLst>
            <pc:docMk/>
            <pc:sldMk cId="0" sldId="256"/>
            <ac:spMk id="58" creationId="{00000000-0000-0000-0000-000000000000}"/>
          </ac:spMkLst>
        </pc:spChg>
        <pc:picChg chg="mod">
          <ac:chgData name="Riley Triggs, Darlene" userId="61800a10-3743-47a9-b3fc-e876bd5dff09" providerId="ADAL" clId="{B4C6BC75-96CF-4199-8BF8-8A6A6A349A2A}" dt="2024-08-12T03:50:16.927" v="1055" actId="1076"/>
          <ac:picMkLst>
            <pc:docMk/>
            <pc:sldMk cId="0" sldId="256"/>
            <ac:picMk id="62" creationId="{00000000-0000-0000-0000-000000000000}"/>
          </ac:picMkLst>
        </pc:picChg>
      </pc:sldChg>
      <pc:sldChg chg="modSp mod">
        <pc:chgData name="Riley Triggs, Darlene" userId="61800a10-3743-47a9-b3fc-e876bd5dff09" providerId="ADAL" clId="{B4C6BC75-96CF-4199-8BF8-8A6A6A349A2A}" dt="2024-08-07T16:46:24.436" v="1" actId="20577"/>
        <pc:sldMkLst>
          <pc:docMk/>
          <pc:sldMk cId="590416855" sldId="258"/>
        </pc:sldMkLst>
        <pc:spChg chg="mod">
          <ac:chgData name="Riley Triggs, Darlene" userId="61800a10-3743-47a9-b3fc-e876bd5dff09" providerId="ADAL" clId="{B4C6BC75-96CF-4199-8BF8-8A6A6A349A2A}" dt="2024-08-07T16:46:24.436" v="1" actId="20577"/>
          <ac:spMkLst>
            <pc:docMk/>
            <pc:sldMk cId="590416855" sldId="258"/>
            <ac:spMk id="76" creationId="{00000000-0000-0000-0000-000000000000}"/>
          </ac:spMkLst>
        </pc:spChg>
      </pc:sldChg>
      <pc:sldChg chg="modSp mod">
        <pc:chgData name="Riley Triggs, Darlene" userId="61800a10-3743-47a9-b3fc-e876bd5dff09" providerId="ADAL" clId="{B4C6BC75-96CF-4199-8BF8-8A6A6A349A2A}" dt="2024-08-07T16:46:54.974" v="84" actId="20577"/>
        <pc:sldMkLst>
          <pc:docMk/>
          <pc:sldMk cId="1249894438" sldId="259"/>
        </pc:sldMkLst>
        <pc:spChg chg="mod">
          <ac:chgData name="Riley Triggs, Darlene" userId="61800a10-3743-47a9-b3fc-e876bd5dff09" providerId="ADAL" clId="{B4C6BC75-96CF-4199-8BF8-8A6A6A349A2A}" dt="2024-08-07T16:46:54.974" v="84" actId="20577"/>
          <ac:spMkLst>
            <pc:docMk/>
            <pc:sldMk cId="1249894438" sldId="259"/>
            <ac:spMk id="7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75f58ae4ea_0_8: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75f58ae4ea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6dda4b5279_0_9: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6dda4b5279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6dda4b5279_0_9: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6dda4b5279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04206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6dda4b5279_0_9: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6dda4b5279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44660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300" cy="7226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9.xml"/><Relationship Id="rId5" Type="http://schemas.openxmlformats.org/officeDocument/2006/relationships/image" Target="../media/image12.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rot="-892057">
            <a:off x="19444" y="67573"/>
            <a:ext cx="3279597" cy="1061255"/>
          </a:xfrm>
          <a:prstGeom prst="rect">
            <a:avLst/>
          </a:prstGeom>
          <a:noFill/>
          <a:ln>
            <a:noFill/>
          </a:ln>
          <a:effectLst>
            <a:outerShdw blurRad="85725" dist="38100" dir="5400000" algn="bl" rotWithShape="0">
              <a:srgbClr val="000000">
                <a:alpha val="50000"/>
              </a:srgbClr>
            </a:outerShdw>
          </a:effectLst>
        </p:spPr>
        <p:txBody>
          <a:bodyPr spcFirstLastPara="1" wrap="square" lIns="91425" tIns="91425" rIns="91425" bIns="91425" anchor="b" anchorCtr="0">
            <a:noAutofit/>
          </a:bodyPr>
          <a:lstStyle/>
          <a:p>
            <a:pPr marL="0" lvl="0" indent="0" algn="ctr" rtl="0">
              <a:spcBef>
                <a:spcPts val="0"/>
              </a:spcBef>
              <a:spcAft>
                <a:spcPts val="0"/>
              </a:spcAft>
              <a:buNone/>
            </a:pPr>
            <a:r>
              <a:rPr lang="en" sz="7000" dirty="0">
                <a:latin typeface="Allura"/>
                <a:ea typeface="Allura"/>
                <a:cs typeface="Allura"/>
                <a:sym typeface="Allura"/>
              </a:rPr>
              <a:t>Syllabus</a:t>
            </a:r>
            <a:endParaRPr sz="7000" dirty="0">
              <a:latin typeface="Allura"/>
              <a:ea typeface="Allura"/>
              <a:cs typeface="Allura"/>
              <a:sym typeface="Allura"/>
            </a:endParaRPr>
          </a:p>
        </p:txBody>
      </p:sp>
      <p:sp>
        <p:nvSpPr>
          <p:cNvPr id="55" name="Google Shape;55;p13"/>
          <p:cNvSpPr txBox="1"/>
          <p:nvPr/>
        </p:nvSpPr>
        <p:spPr>
          <a:xfrm>
            <a:off x="3457950" y="-242957"/>
            <a:ext cx="3793800" cy="1414800"/>
          </a:xfrm>
          <a:prstGeom prst="rect">
            <a:avLst/>
          </a:prstGeom>
          <a:noFill/>
          <a:ln>
            <a:noFill/>
          </a:ln>
          <a:effectLst>
            <a:outerShdw blurRad="42863" dist="28575" dir="5640000" algn="bl" rotWithShape="0">
              <a:srgbClr val="000000">
                <a:alpha val="50000"/>
              </a:srgbClr>
            </a:outerShdw>
          </a:effectLst>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3500" dirty="0">
                <a:latin typeface="Khand"/>
                <a:ea typeface="Khand"/>
                <a:cs typeface="Khand"/>
                <a:sym typeface="Khand"/>
              </a:rPr>
              <a:t>Reading I, II, &amp; III</a:t>
            </a:r>
          </a:p>
          <a:p>
            <a:pPr marL="0" lvl="0" indent="0" algn="ctr" rtl="0">
              <a:lnSpc>
                <a:spcPct val="115000"/>
              </a:lnSpc>
              <a:spcBef>
                <a:spcPts val="0"/>
              </a:spcBef>
              <a:spcAft>
                <a:spcPts val="0"/>
              </a:spcAft>
              <a:buNone/>
            </a:pPr>
            <a:r>
              <a:rPr lang="en" sz="1050" dirty="0">
                <a:latin typeface="Khand"/>
                <a:ea typeface="Khand"/>
                <a:cs typeface="Khand"/>
                <a:sym typeface="Khand"/>
              </a:rPr>
              <a:t>D</a:t>
            </a:r>
            <a:r>
              <a:rPr lang="en-US" sz="1050" dirty="0">
                <a:latin typeface="Khand"/>
                <a:ea typeface="Khand"/>
                <a:cs typeface="Khand"/>
                <a:sym typeface="Khand"/>
              </a:rPr>
              <a:t>a</a:t>
            </a:r>
            <a:r>
              <a:rPr lang="en" sz="1050" dirty="0">
                <a:latin typeface="Khand"/>
                <a:ea typeface="Khand"/>
                <a:cs typeface="Khand"/>
                <a:sym typeface="Khand"/>
              </a:rPr>
              <a:t>rlene Riley Triggs </a:t>
            </a:r>
            <a:r>
              <a:rPr lang="en" dirty="0">
                <a:latin typeface="Khand"/>
                <a:ea typeface="Khand"/>
                <a:cs typeface="Khand"/>
                <a:sym typeface="Khand"/>
              </a:rPr>
              <a:t>	Room B4</a:t>
            </a:r>
            <a:endParaRPr dirty="0">
              <a:latin typeface="Khand"/>
              <a:ea typeface="Khand"/>
              <a:cs typeface="Khand"/>
              <a:sym typeface="Khand"/>
            </a:endParaRPr>
          </a:p>
          <a:p>
            <a:pPr marL="0" lvl="0" indent="0" algn="ctr" rtl="0">
              <a:lnSpc>
                <a:spcPct val="115000"/>
              </a:lnSpc>
              <a:spcBef>
                <a:spcPts val="0"/>
              </a:spcBef>
              <a:spcAft>
                <a:spcPts val="0"/>
              </a:spcAft>
              <a:buNone/>
            </a:pPr>
            <a:r>
              <a:rPr lang="en-US" dirty="0">
                <a:latin typeface="Khand"/>
                <a:ea typeface="Khand"/>
                <a:cs typeface="Khand"/>
                <a:sym typeface="Khand"/>
              </a:rPr>
              <a:t>E</a:t>
            </a:r>
            <a:r>
              <a:rPr lang="en" dirty="0">
                <a:latin typeface="Khand"/>
                <a:ea typeface="Khand"/>
                <a:cs typeface="Khand"/>
                <a:sym typeface="Khand"/>
              </a:rPr>
              <a:t>mail </a:t>
            </a:r>
            <a:r>
              <a:rPr lang="en-US" dirty="0">
                <a:latin typeface="Khand"/>
                <a:ea typeface="Khand"/>
                <a:cs typeface="Khand"/>
                <a:sym typeface="Khand"/>
              </a:rPr>
              <a:t>– </a:t>
            </a:r>
            <a:r>
              <a:rPr lang="en-US" dirty="0" err="1">
                <a:latin typeface="Khand"/>
                <a:ea typeface="Khand"/>
                <a:cs typeface="Khand"/>
                <a:sym typeface="Khand"/>
              </a:rPr>
              <a:t>Darlene.RileyTriggs</a:t>
            </a:r>
            <a:r>
              <a:rPr lang="en" dirty="0">
                <a:latin typeface="Khand"/>
                <a:ea typeface="Khand"/>
                <a:cs typeface="Khand"/>
                <a:sym typeface="Khand"/>
              </a:rPr>
              <a:t>@fortbendisd.gov</a:t>
            </a:r>
            <a:endParaRPr dirty="0">
              <a:latin typeface="Khand"/>
              <a:ea typeface="Khand"/>
              <a:cs typeface="Khand"/>
              <a:sym typeface="Khand"/>
            </a:endParaRPr>
          </a:p>
        </p:txBody>
      </p:sp>
      <p:sp>
        <p:nvSpPr>
          <p:cNvPr id="56" name="Google Shape;56;p13"/>
          <p:cNvSpPr/>
          <p:nvPr/>
        </p:nvSpPr>
        <p:spPr>
          <a:xfrm>
            <a:off x="209550" y="2321150"/>
            <a:ext cx="3620100" cy="2365800"/>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dirty="0">
                <a:latin typeface="Khand"/>
                <a:ea typeface="Khand"/>
                <a:cs typeface="Khand"/>
                <a:sym typeface="Khand"/>
              </a:rPr>
              <a:t>Materials</a:t>
            </a:r>
            <a:endParaRPr sz="2400" dirty="0">
              <a:latin typeface="Khand"/>
              <a:ea typeface="Khand"/>
              <a:cs typeface="Khand"/>
              <a:sym typeface="Khand"/>
            </a:endParaRPr>
          </a:p>
          <a:p>
            <a:pPr marL="0" lvl="0" indent="0" algn="r" rtl="0">
              <a:spcBef>
                <a:spcPts val="0"/>
              </a:spcBef>
              <a:spcAft>
                <a:spcPts val="0"/>
              </a:spcAft>
              <a:buNone/>
            </a:pPr>
            <a:r>
              <a:rPr lang="en" sz="1200" dirty="0">
                <a:latin typeface="Khand"/>
                <a:ea typeface="Khand"/>
                <a:cs typeface="Khand"/>
                <a:sym typeface="Khand"/>
              </a:rPr>
              <a:t>These are items that you will be using in class most days</a:t>
            </a:r>
            <a:endParaRPr sz="1200" dirty="0">
              <a:latin typeface="Khand"/>
              <a:ea typeface="Khand"/>
              <a:cs typeface="Khand"/>
              <a:sym typeface="Khand"/>
            </a:endParaRPr>
          </a:p>
          <a:p>
            <a:pPr marL="0" lvl="0" indent="0" algn="r" rtl="0">
              <a:spcBef>
                <a:spcPts val="0"/>
              </a:spcBef>
              <a:spcAft>
                <a:spcPts val="0"/>
              </a:spcAft>
              <a:buNone/>
            </a:pPr>
            <a:r>
              <a:rPr lang="en" sz="1200" dirty="0">
                <a:latin typeface="Khand"/>
                <a:ea typeface="Khand"/>
                <a:cs typeface="Khand"/>
                <a:sym typeface="Khand"/>
              </a:rPr>
              <a:t> </a:t>
            </a:r>
            <a:endParaRPr sz="1200" dirty="0">
              <a:latin typeface="Khand"/>
              <a:ea typeface="Khand"/>
              <a:cs typeface="Khand"/>
              <a:sym typeface="Khand"/>
            </a:endParaRP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Interactive Notebook:</a:t>
            </a:r>
            <a:r>
              <a:rPr lang="en" sz="1200" dirty="0">
                <a:latin typeface="Raleway"/>
                <a:ea typeface="Raleway"/>
                <a:cs typeface="Raleway"/>
                <a:sym typeface="Raleway"/>
              </a:rPr>
              <a:t> </a:t>
            </a:r>
            <a:r>
              <a:rPr lang="en-US" sz="1200" dirty="0">
                <a:latin typeface="Raleway"/>
                <a:ea typeface="Raleway"/>
                <a:cs typeface="Raleway"/>
                <a:sym typeface="Raleway"/>
              </a:rPr>
              <a:t>OneNote</a:t>
            </a:r>
            <a:endParaRPr sz="1200"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Pen or Pencil</a:t>
            </a: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Current Unit Text</a:t>
            </a:r>
            <a:endParaRPr sz="1200"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Independent Reading Book</a:t>
            </a: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Vocabulary text</a:t>
            </a:r>
            <a:endParaRPr sz="1200" b="1" dirty="0">
              <a:latin typeface="Raleway"/>
              <a:ea typeface="Raleway"/>
              <a:cs typeface="Raleway"/>
              <a:sym typeface="Raleway"/>
            </a:endParaRPr>
          </a:p>
        </p:txBody>
      </p:sp>
      <p:sp>
        <p:nvSpPr>
          <p:cNvPr id="57" name="Google Shape;57;p13"/>
          <p:cNvSpPr/>
          <p:nvPr/>
        </p:nvSpPr>
        <p:spPr>
          <a:xfrm>
            <a:off x="1229350" y="968590"/>
            <a:ext cx="5394967" cy="1219200"/>
          </a:xfrm>
          <a:prstGeom prst="roundRect">
            <a:avLst>
              <a:gd name="adj" fmla="val 16667"/>
            </a:avLst>
          </a:prstGeom>
          <a:solidFill>
            <a:srgbClr val="FFFFFF"/>
          </a:solidFill>
          <a:ln w="9525" cap="flat" cmpd="sng">
            <a:solidFill>
              <a:schemeClr val="dk2"/>
            </a:solidFill>
            <a:prstDash val="solid"/>
            <a:round/>
            <a:headEnd type="none" w="sm" len="sm"/>
            <a:tailEnd type="none" w="sm" len="sm"/>
          </a:ln>
          <a:effectLst>
            <a:outerShdw blurRad="85725" dist="3810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1200" b="1" dirty="0">
                <a:solidFill>
                  <a:schemeClr val="dk1"/>
                </a:solidFill>
                <a:latin typeface="Raleway"/>
                <a:ea typeface="Raleway"/>
                <a:cs typeface="Raleway"/>
                <a:sym typeface="Raleway"/>
              </a:rPr>
              <a:t>Goal: </a:t>
            </a:r>
            <a:r>
              <a:rPr lang="en" sz="1200" dirty="0">
                <a:solidFill>
                  <a:schemeClr val="dk1"/>
                </a:solidFill>
                <a:latin typeface="Raleway"/>
                <a:ea typeface="Raleway"/>
                <a:cs typeface="Raleway"/>
                <a:sym typeface="Raleway"/>
              </a:rPr>
              <a:t>To increase students’ vocabulary, build their critical thinking skills, and increase their repertoire of reading strategies to not only pass the English STAAR exam but ANY exam.</a:t>
            </a:r>
            <a:endParaRPr dirty="0"/>
          </a:p>
        </p:txBody>
      </p:sp>
      <p:sp>
        <p:nvSpPr>
          <p:cNvPr id="58" name="Google Shape;58;p13"/>
          <p:cNvSpPr/>
          <p:nvPr/>
        </p:nvSpPr>
        <p:spPr>
          <a:xfrm>
            <a:off x="3999099" y="2345481"/>
            <a:ext cx="3620100" cy="4008855"/>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dirty="0">
                <a:latin typeface="Khand"/>
                <a:ea typeface="Khand"/>
                <a:cs typeface="Khand"/>
                <a:sym typeface="Khand"/>
              </a:rPr>
              <a:t>Units</a:t>
            </a:r>
            <a:endParaRPr sz="2400" dirty="0">
              <a:latin typeface="Khand"/>
              <a:ea typeface="Khand"/>
              <a:cs typeface="Khand"/>
              <a:sym typeface="Khand"/>
            </a:endParaRPr>
          </a:p>
          <a:p>
            <a:pPr marL="0" lvl="0" indent="0" algn="r" rtl="0">
              <a:spcBef>
                <a:spcPts val="0"/>
              </a:spcBef>
              <a:spcAft>
                <a:spcPts val="0"/>
              </a:spcAft>
              <a:buNone/>
            </a:pPr>
            <a:endParaRPr lang="en" sz="1200" dirty="0">
              <a:latin typeface="Khand"/>
              <a:ea typeface="Khand"/>
              <a:cs typeface="Khand"/>
              <a:sym typeface="Khand"/>
            </a:endParaRPr>
          </a:p>
          <a:p>
            <a:pPr marL="0" lvl="0" indent="0" algn="r" rtl="0">
              <a:spcBef>
                <a:spcPts val="0"/>
              </a:spcBef>
              <a:spcAft>
                <a:spcPts val="0"/>
              </a:spcAft>
              <a:buNone/>
            </a:pPr>
            <a:endParaRPr lang="en" sz="1200" dirty="0">
              <a:latin typeface="Khand"/>
              <a:ea typeface="Khand"/>
              <a:cs typeface="Khand"/>
              <a:sym typeface="Khand"/>
            </a:endParaRPr>
          </a:p>
          <a:p>
            <a:pPr marL="0" lvl="0" indent="0" algn="r" rtl="0">
              <a:spcBef>
                <a:spcPts val="0"/>
              </a:spcBef>
              <a:spcAft>
                <a:spcPts val="0"/>
              </a:spcAft>
              <a:buNone/>
            </a:pPr>
            <a:r>
              <a:rPr lang="en" sz="1200" dirty="0">
                <a:latin typeface="Khand"/>
                <a:ea typeface="Khand"/>
                <a:cs typeface="Khand"/>
                <a:sym typeface="Khand"/>
              </a:rPr>
              <a:t>Floating Units will be integrated throughout the semester and will build on skills in primary units</a:t>
            </a:r>
            <a:endParaRPr sz="1200" dirty="0">
              <a:latin typeface="Khand"/>
              <a:ea typeface="Khand"/>
              <a:cs typeface="Khand"/>
              <a:sym typeface="Khand"/>
            </a:endParaRPr>
          </a:p>
          <a:p>
            <a:pPr marL="0" lvl="0" indent="0" algn="r" rtl="0">
              <a:spcBef>
                <a:spcPts val="0"/>
              </a:spcBef>
              <a:spcAft>
                <a:spcPts val="0"/>
              </a:spcAft>
              <a:buNone/>
            </a:pPr>
            <a:endParaRPr sz="1200" dirty="0">
              <a:latin typeface="Khand"/>
              <a:ea typeface="Khand"/>
              <a:cs typeface="Khand"/>
              <a:sym typeface="Khand"/>
            </a:endParaRPr>
          </a:p>
          <a:p>
            <a:pPr marL="0" lvl="0" indent="0" algn="l" rtl="0">
              <a:lnSpc>
                <a:spcPct val="115000"/>
              </a:lnSpc>
              <a:spcBef>
                <a:spcPts val="0"/>
              </a:spcBef>
              <a:spcAft>
                <a:spcPts val="0"/>
              </a:spcAft>
              <a:buNone/>
            </a:pPr>
            <a:r>
              <a:rPr lang="en-US" sz="1200" dirty="0">
                <a:latin typeface="Khand"/>
                <a:ea typeface="Khand"/>
                <a:cs typeface="Khand"/>
                <a:sym typeface="Khand"/>
              </a:rPr>
              <a:t>Reading units will be flexible and meet the needs of the individual student. Although paired and small group activities will be encouraged and utilized often, some students will work independently to build his/her reading abilities.</a:t>
            </a:r>
          </a:p>
          <a:p>
            <a:pPr marL="0" lvl="0" indent="0" algn="l" rtl="0">
              <a:lnSpc>
                <a:spcPct val="115000"/>
              </a:lnSpc>
              <a:spcBef>
                <a:spcPts val="0"/>
              </a:spcBef>
              <a:spcAft>
                <a:spcPts val="0"/>
              </a:spcAft>
              <a:buNone/>
            </a:pPr>
            <a:r>
              <a:rPr lang="en-US" sz="1200" dirty="0">
                <a:latin typeface="Khand"/>
                <a:ea typeface="Khand"/>
                <a:cs typeface="Khand"/>
                <a:sym typeface="Khand"/>
              </a:rPr>
              <a:t>Vocabulary is the key to reading comprehension, so emphasis will be placed on vocabulary. As such, vocabulary will be pre-taught  before tackling a reading passage. Additionally, students will use graphic organizers to assist with the reading comprehension.</a:t>
            </a:r>
          </a:p>
          <a:p>
            <a:pPr marL="0" lvl="0" indent="0" algn="l" rtl="0">
              <a:lnSpc>
                <a:spcPct val="115000"/>
              </a:lnSpc>
              <a:spcBef>
                <a:spcPts val="0"/>
              </a:spcBef>
              <a:spcAft>
                <a:spcPts val="0"/>
              </a:spcAft>
              <a:buNone/>
            </a:pPr>
            <a:r>
              <a:rPr lang="en-US" sz="1200" dirty="0">
                <a:latin typeface="Khand"/>
                <a:ea typeface="Khand"/>
                <a:cs typeface="Khand"/>
                <a:sym typeface="Khand"/>
              </a:rPr>
              <a:t>Test taking skills will be a core focal point of every reading unit. So, please come to class ready to engage in all activities.</a:t>
            </a:r>
            <a:endParaRPr sz="1200" dirty="0">
              <a:latin typeface="Khand"/>
              <a:ea typeface="Khand"/>
              <a:cs typeface="Khand"/>
              <a:sym typeface="Khand"/>
            </a:endParaRPr>
          </a:p>
        </p:txBody>
      </p:sp>
      <p:sp>
        <p:nvSpPr>
          <p:cNvPr id="59" name="Google Shape;59;p13"/>
          <p:cNvSpPr/>
          <p:nvPr/>
        </p:nvSpPr>
        <p:spPr>
          <a:xfrm>
            <a:off x="209550" y="4815337"/>
            <a:ext cx="3620100" cy="1539000"/>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dirty="0">
                <a:latin typeface="Khand"/>
                <a:ea typeface="Khand"/>
                <a:cs typeface="Khand"/>
                <a:sym typeface="Khand"/>
              </a:rPr>
              <a:t>Schoology Reminders</a:t>
            </a:r>
            <a:endParaRPr sz="2400" dirty="0">
              <a:latin typeface="Khand"/>
              <a:ea typeface="Khand"/>
              <a:cs typeface="Khand"/>
              <a:sym typeface="Khand"/>
            </a:endParaRPr>
          </a:p>
          <a:p>
            <a:pPr marL="0" lvl="0" indent="0" algn="r" rtl="0">
              <a:spcBef>
                <a:spcPts val="0"/>
              </a:spcBef>
              <a:spcAft>
                <a:spcPts val="0"/>
              </a:spcAft>
              <a:buNone/>
            </a:pPr>
            <a:endParaRPr sz="1000" dirty="0">
              <a:latin typeface="Khand"/>
              <a:ea typeface="Khand"/>
              <a:cs typeface="Khand"/>
              <a:sym typeface="Khand"/>
            </a:endParaRPr>
          </a:p>
          <a:p>
            <a:pPr marL="457200" lvl="0"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Notifications turned </a:t>
            </a:r>
            <a:r>
              <a:rPr lang="en" sz="1200" b="1" dirty="0">
                <a:latin typeface="Raleway"/>
                <a:ea typeface="Raleway"/>
                <a:cs typeface="Raleway"/>
                <a:sym typeface="Raleway"/>
              </a:rPr>
              <a:t>ON </a:t>
            </a:r>
            <a:endParaRPr sz="1200" b="1"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Always hit </a:t>
            </a:r>
            <a:r>
              <a:rPr lang="en" sz="1200" b="1" dirty="0">
                <a:latin typeface="Raleway"/>
                <a:ea typeface="Raleway"/>
                <a:cs typeface="Raleway"/>
                <a:sym typeface="Raleway"/>
              </a:rPr>
              <a:t>SUBMIT</a:t>
            </a:r>
            <a:r>
              <a:rPr lang="en" sz="1200" dirty="0">
                <a:latin typeface="Raleway"/>
                <a:ea typeface="Raleway"/>
                <a:cs typeface="Raleway"/>
                <a:sym typeface="Raleway"/>
              </a:rPr>
              <a:t> on assignments </a:t>
            </a:r>
            <a:endParaRPr sz="1200"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Check for Daily Agenda / Upcoming Assignments</a:t>
            </a:r>
            <a:endParaRPr sz="1200" dirty="0">
              <a:latin typeface="Raleway"/>
              <a:ea typeface="Raleway"/>
              <a:cs typeface="Raleway"/>
              <a:sym typeface="Raleway"/>
            </a:endParaRPr>
          </a:p>
        </p:txBody>
      </p:sp>
      <p:sp>
        <p:nvSpPr>
          <p:cNvPr id="60" name="Google Shape;60;p13"/>
          <p:cNvSpPr/>
          <p:nvPr/>
        </p:nvSpPr>
        <p:spPr>
          <a:xfrm>
            <a:off x="78705" y="6517247"/>
            <a:ext cx="7501890" cy="3507285"/>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dirty="0">
                <a:latin typeface="Khand"/>
                <a:ea typeface="Khand"/>
                <a:cs typeface="Khand"/>
                <a:sym typeface="Khand"/>
              </a:rPr>
              <a:t>Absences and Makeup Work</a:t>
            </a:r>
            <a:endParaRPr sz="2400" dirty="0">
              <a:latin typeface="Khand"/>
              <a:ea typeface="Khand"/>
              <a:cs typeface="Khand"/>
              <a:sym typeface="Khand"/>
            </a:endParaRPr>
          </a:p>
          <a:p>
            <a:pPr marL="0" lvl="0" indent="0" algn="r" rtl="0">
              <a:spcBef>
                <a:spcPts val="0"/>
              </a:spcBef>
              <a:spcAft>
                <a:spcPts val="0"/>
              </a:spcAft>
              <a:buNone/>
            </a:pPr>
            <a:endParaRPr sz="800" dirty="0">
              <a:latin typeface="Khand"/>
              <a:ea typeface="Khand"/>
              <a:cs typeface="Khand"/>
              <a:sym typeface="Khand"/>
            </a:endParaRPr>
          </a:p>
          <a:p>
            <a:pPr marL="457200" lvl="0"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If you are absent from class, YOU are responsible for getting and making up any missing work</a:t>
            </a:r>
            <a:endParaRPr sz="1200" dirty="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See me during </a:t>
            </a:r>
            <a:r>
              <a:rPr lang="en" sz="1200" b="1" dirty="0">
                <a:latin typeface="Raleway"/>
                <a:ea typeface="Raleway"/>
                <a:cs typeface="Raleway"/>
                <a:sym typeface="Raleway"/>
              </a:rPr>
              <a:t>conference time, 7</a:t>
            </a:r>
            <a:r>
              <a:rPr lang="en" sz="1200" b="1" baseline="30000" dirty="0">
                <a:latin typeface="Raleway"/>
                <a:ea typeface="Raleway"/>
                <a:cs typeface="Raleway"/>
                <a:sym typeface="Raleway"/>
              </a:rPr>
              <a:t>th</a:t>
            </a:r>
            <a:r>
              <a:rPr lang="en" sz="1200" b="1" dirty="0">
                <a:latin typeface="Raleway"/>
                <a:ea typeface="Raleway"/>
                <a:cs typeface="Raleway"/>
                <a:sym typeface="Raleway"/>
              </a:rPr>
              <a:t> period</a:t>
            </a:r>
            <a:r>
              <a:rPr lang="en" sz="1200" dirty="0">
                <a:latin typeface="Raleway"/>
                <a:ea typeface="Raleway"/>
                <a:cs typeface="Raleway"/>
                <a:sym typeface="Raleway"/>
              </a:rPr>
              <a:t> - </a:t>
            </a:r>
            <a:r>
              <a:rPr lang="en" sz="1200" b="1" dirty="0">
                <a:latin typeface="Raleway"/>
                <a:ea typeface="Raleway"/>
                <a:cs typeface="Raleway"/>
                <a:sym typeface="Raleway"/>
              </a:rPr>
              <a:t>not during class </a:t>
            </a:r>
            <a:r>
              <a:rPr lang="en" sz="1200" dirty="0">
                <a:latin typeface="Raleway"/>
                <a:ea typeface="Raleway"/>
                <a:cs typeface="Raleway"/>
                <a:sym typeface="Raleway"/>
              </a:rPr>
              <a:t>- to get help, ask questions about missing work, or make up tests/quizzes</a:t>
            </a:r>
            <a:endParaRPr sz="1200" dirty="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Work from Schoology (posts of work)</a:t>
            </a:r>
            <a:endParaRPr sz="1200" dirty="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You will have an extension equal to the days that you are absent to make up work</a:t>
            </a:r>
            <a:endParaRPr lang="en-US" sz="1200" dirty="0">
              <a:latin typeface="Raleway"/>
              <a:ea typeface="Raleway"/>
              <a:cs typeface="Raleway"/>
              <a:sym typeface="Raleway"/>
            </a:endParaRPr>
          </a:p>
          <a:p>
            <a:pPr marL="0" lvl="0" indent="0" algn="r" rtl="0">
              <a:spcBef>
                <a:spcPts val="0"/>
              </a:spcBef>
              <a:spcAft>
                <a:spcPts val="0"/>
              </a:spcAft>
              <a:buNone/>
            </a:pPr>
            <a:r>
              <a:rPr lang="en-US" sz="2400" dirty="0">
                <a:solidFill>
                  <a:schemeClr val="dk1"/>
                </a:solidFill>
                <a:latin typeface="Khand"/>
                <a:ea typeface="Khand"/>
                <a:cs typeface="Khand"/>
                <a:sym typeface="Khand"/>
              </a:rPr>
              <a:t>Late Work</a:t>
            </a:r>
            <a:endParaRPr lang="en-US" sz="1200"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Students have 5 days to submit late assignments with a mild penalty of 5 points off each day. After 5 days, students can submit late work for a maximum grade of 50%.</a:t>
            </a:r>
            <a:endParaRPr sz="1200" dirty="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Major Grade assignments have a </a:t>
            </a:r>
            <a:r>
              <a:rPr lang="en-US" sz="1200" b="1" dirty="0">
                <a:latin typeface="Raleway"/>
                <a:ea typeface="Raleway"/>
                <a:cs typeface="Raleway"/>
                <a:sym typeface="Raleway"/>
              </a:rPr>
              <a:t>1-day</a:t>
            </a:r>
            <a:r>
              <a:rPr lang="en" sz="1200" b="1" dirty="0">
                <a:latin typeface="Raleway"/>
                <a:ea typeface="Raleway"/>
                <a:cs typeface="Raleway"/>
                <a:sym typeface="Raleway"/>
              </a:rPr>
              <a:t> grace period </a:t>
            </a:r>
            <a:r>
              <a:rPr lang="en" sz="1200" dirty="0">
                <a:latin typeface="Raleway"/>
                <a:ea typeface="Raleway"/>
                <a:cs typeface="Raleway"/>
                <a:sym typeface="Raleway"/>
              </a:rPr>
              <a:t>for late work submitted. After that, </a:t>
            </a:r>
            <a:r>
              <a:rPr lang="en" sz="1200" b="1" dirty="0">
                <a:latin typeface="Raleway"/>
                <a:ea typeface="Raleway"/>
                <a:cs typeface="Raleway"/>
                <a:sym typeface="Raleway"/>
              </a:rPr>
              <a:t>a 10-point deduction</a:t>
            </a:r>
            <a:r>
              <a:rPr lang="en" sz="1200" dirty="0">
                <a:latin typeface="Raleway"/>
                <a:ea typeface="Raleway"/>
                <a:cs typeface="Raleway"/>
                <a:sym typeface="Raleway"/>
              </a:rPr>
              <a:t> per day will be assessed. </a:t>
            </a:r>
            <a:r>
              <a:rPr lang="en" sz="1200" b="1" dirty="0">
                <a:latin typeface="Raleway"/>
                <a:ea typeface="Raleway"/>
                <a:cs typeface="Raleway"/>
                <a:sym typeface="Raleway"/>
              </a:rPr>
              <a:t>After the 3</a:t>
            </a:r>
            <a:r>
              <a:rPr lang="en" sz="1200" b="1" baseline="30000" dirty="0">
                <a:latin typeface="Raleway"/>
                <a:ea typeface="Raleway"/>
                <a:cs typeface="Raleway"/>
                <a:sym typeface="Raleway"/>
              </a:rPr>
              <a:t>rd</a:t>
            </a:r>
            <a:r>
              <a:rPr lang="en" sz="1200" b="1" dirty="0">
                <a:latin typeface="Raleway"/>
                <a:ea typeface="Raleway"/>
                <a:cs typeface="Raleway"/>
                <a:sym typeface="Raleway"/>
              </a:rPr>
              <a:t> day past the due date ,the highest grade a student can earn is a 70.</a:t>
            </a:r>
            <a:endParaRPr sz="1200" b="1"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Extensions may be considered to students who contact me </a:t>
            </a:r>
            <a:r>
              <a:rPr lang="en" sz="1200" b="1" dirty="0">
                <a:latin typeface="Raleway"/>
                <a:ea typeface="Raleway"/>
                <a:cs typeface="Raleway"/>
                <a:sym typeface="Raleway"/>
              </a:rPr>
              <a:t>before</a:t>
            </a:r>
            <a:r>
              <a:rPr lang="en" sz="1200" dirty="0">
                <a:latin typeface="Raleway"/>
                <a:ea typeface="Raleway"/>
                <a:cs typeface="Raleway"/>
                <a:sym typeface="Raleway"/>
              </a:rPr>
              <a:t> an assignment is due.</a:t>
            </a:r>
            <a:endParaRPr sz="1200" dirty="0">
              <a:latin typeface="Raleway"/>
              <a:ea typeface="Raleway"/>
              <a:cs typeface="Raleway"/>
              <a:sym typeface="Raleway"/>
            </a:endParaRPr>
          </a:p>
        </p:txBody>
      </p:sp>
      <p:pic>
        <p:nvPicPr>
          <p:cNvPr id="61" name="Google Shape;61;p13"/>
          <p:cNvPicPr preferRelativeResize="0"/>
          <p:nvPr/>
        </p:nvPicPr>
        <p:blipFill rotWithShape="1">
          <a:blip r:embed="rId3">
            <a:alphaModFix/>
          </a:blip>
          <a:srcRect b="12172"/>
          <a:stretch/>
        </p:blipFill>
        <p:spPr>
          <a:xfrm>
            <a:off x="209550" y="2389020"/>
            <a:ext cx="473025" cy="415450"/>
          </a:xfrm>
          <a:prstGeom prst="rect">
            <a:avLst/>
          </a:prstGeom>
          <a:noFill/>
          <a:ln>
            <a:noFill/>
          </a:ln>
        </p:spPr>
      </p:pic>
      <p:pic>
        <p:nvPicPr>
          <p:cNvPr id="62" name="Google Shape;62;p13"/>
          <p:cNvPicPr preferRelativeResize="0"/>
          <p:nvPr/>
        </p:nvPicPr>
        <p:blipFill rotWithShape="1">
          <a:blip r:embed="rId4">
            <a:alphaModFix/>
          </a:blip>
          <a:srcRect b="24041"/>
          <a:stretch/>
        </p:blipFill>
        <p:spPr>
          <a:xfrm>
            <a:off x="5129710" y="2475846"/>
            <a:ext cx="546954" cy="415450"/>
          </a:xfrm>
          <a:prstGeom prst="rect">
            <a:avLst/>
          </a:prstGeom>
          <a:noFill/>
          <a:ln>
            <a:noFill/>
          </a:ln>
        </p:spPr>
      </p:pic>
      <p:pic>
        <p:nvPicPr>
          <p:cNvPr id="63" name="Google Shape;63;p13"/>
          <p:cNvPicPr preferRelativeResize="0"/>
          <p:nvPr/>
        </p:nvPicPr>
        <p:blipFill rotWithShape="1">
          <a:blip r:embed="rId5">
            <a:alphaModFix/>
          </a:blip>
          <a:srcRect t="5072" b="19100"/>
          <a:stretch/>
        </p:blipFill>
        <p:spPr>
          <a:xfrm>
            <a:off x="809629" y="4920831"/>
            <a:ext cx="596771" cy="452525"/>
          </a:xfrm>
          <a:prstGeom prst="rect">
            <a:avLst/>
          </a:prstGeom>
          <a:noFill/>
          <a:ln>
            <a:noFill/>
          </a:ln>
        </p:spPr>
      </p:pic>
      <p:pic>
        <p:nvPicPr>
          <p:cNvPr id="64" name="Google Shape;64;p13"/>
          <p:cNvPicPr preferRelativeResize="0"/>
          <p:nvPr/>
        </p:nvPicPr>
        <p:blipFill rotWithShape="1">
          <a:blip r:embed="rId6">
            <a:alphaModFix/>
          </a:blip>
          <a:srcRect b="14140"/>
          <a:stretch/>
        </p:blipFill>
        <p:spPr>
          <a:xfrm>
            <a:off x="3842140" y="6641487"/>
            <a:ext cx="596775" cy="512379"/>
          </a:xfrm>
          <a:prstGeom prst="rect">
            <a:avLst/>
          </a:prstGeom>
          <a:noFill/>
          <a:ln>
            <a:noFill/>
          </a:ln>
        </p:spPr>
      </p:pic>
      <p:pic>
        <p:nvPicPr>
          <p:cNvPr id="65" name="Google Shape;65;p13"/>
          <p:cNvPicPr preferRelativeResize="0"/>
          <p:nvPr/>
        </p:nvPicPr>
        <p:blipFill rotWithShape="1">
          <a:blip r:embed="rId7">
            <a:alphaModFix/>
          </a:blip>
          <a:srcRect b="14712"/>
          <a:stretch/>
        </p:blipFill>
        <p:spPr>
          <a:xfrm>
            <a:off x="5915025" y="8210550"/>
            <a:ext cx="473025" cy="403427"/>
          </a:xfrm>
          <a:prstGeom prst="rect">
            <a:avLst/>
          </a:prstGeom>
          <a:noFill/>
          <a:ln>
            <a:noFill/>
          </a:ln>
        </p:spPr>
      </p:pic>
      <p:pic>
        <p:nvPicPr>
          <p:cNvPr id="68" name="Google Shape;68;p13"/>
          <p:cNvPicPr preferRelativeResize="0"/>
          <p:nvPr/>
        </p:nvPicPr>
        <p:blipFill rotWithShape="1">
          <a:blip r:embed="rId8">
            <a:alphaModFix/>
          </a:blip>
          <a:srcRect t="16148" b="22426"/>
          <a:stretch/>
        </p:blipFill>
        <p:spPr>
          <a:xfrm>
            <a:off x="209550" y="6633790"/>
            <a:ext cx="864799" cy="4220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4"/>
          <p:cNvSpPr/>
          <p:nvPr/>
        </p:nvSpPr>
        <p:spPr>
          <a:xfrm>
            <a:off x="67733" y="295275"/>
            <a:ext cx="5094780" cy="2815200"/>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a:latin typeface="Khand"/>
                <a:ea typeface="Khand"/>
                <a:cs typeface="Khand"/>
                <a:sym typeface="Khand"/>
              </a:rPr>
              <a:t>Procedures and Expectations</a:t>
            </a:r>
            <a:endParaRPr sz="2400">
              <a:latin typeface="Khand"/>
              <a:ea typeface="Khand"/>
              <a:cs typeface="Khand"/>
              <a:sym typeface="Khand"/>
            </a:endParaRPr>
          </a:p>
          <a:p>
            <a:pPr marL="0" lvl="0" indent="0" algn="r" rtl="0">
              <a:lnSpc>
                <a:spcPct val="115000"/>
              </a:lnSpc>
              <a:spcBef>
                <a:spcPts val="0"/>
              </a:spcBef>
              <a:spcAft>
                <a:spcPts val="0"/>
              </a:spcAft>
              <a:buNone/>
            </a:pPr>
            <a:endParaRPr sz="1000">
              <a:latin typeface="Khand"/>
              <a:ea typeface="Khand"/>
              <a:cs typeface="Khand"/>
              <a:sym typeface="Khand"/>
            </a:endParaRPr>
          </a:p>
          <a:p>
            <a:pPr marL="457200" lvl="0" indent="-304800" algn="l" rtl="0">
              <a:lnSpc>
                <a:spcPct val="115000"/>
              </a:lnSpc>
              <a:spcBef>
                <a:spcPts val="0"/>
              </a:spcBef>
              <a:spcAft>
                <a:spcPts val="0"/>
              </a:spcAft>
              <a:buSzPts val="1200"/>
              <a:buFont typeface="Raleway"/>
              <a:buChar char="➔"/>
            </a:pPr>
            <a:r>
              <a:rPr lang="en" sz="1200" b="1">
                <a:latin typeface="Raleway"/>
                <a:ea typeface="Raleway"/>
                <a:cs typeface="Raleway"/>
                <a:sym typeface="Raleway"/>
              </a:rPr>
              <a:t>Be prepared</a:t>
            </a:r>
            <a:endParaRPr sz="1200" b="1">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a:latin typeface="Raleway"/>
                <a:ea typeface="Raleway"/>
                <a:cs typeface="Raleway"/>
                <a:sym typeface="Raleway"/>
              </a:rPr>
              <a:t>Turn in assignments on time</a:t>
            </a:r>
            <a:endParaRPr sz="120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a:latin typeface="Raleway"/>
                <a:ea typeface="Raleway"/>
                <a:cs typeface="Raleway"/>
                <a:sym typeface="Raleway"/>
              </a:rPr>
              <a:t>Check Schoology / Whiteboard for daily tasks</a:t>
            </a:r>
            <a:endParaRPr sz="120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b="1">
                <a:latin typeface="Raleway"/>
                <a:ea typeface="Raleway"/>
                <a:cs typeface="Raleway"/>
                <a:sym typeface="Raleway"/>
              </a:rPr>
              <a:t>Participate in class daily</a:t>
            </a:r>
            <a:endParaRPr sz="1200" b="1">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a:latin typeface="Raleway"/>
                <a:ea typeface="Raleway"/>
                <a:cs typeface="Raleway"/>
                <a:sym typeface="Raleway"/>
              </a:rPr>
              <a:t>Work hard</a:t>
            </a:r>
            <a:endParaRPr sz="120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a:latin typeface="Raleway"/>
                <a:ea typeface="Raleway"/>
                <a:cs typeface="Raleway"/>
                <a:sym typeface="Raleway"/>
              </a:rPr>
              <a:t>Ask questions</a:t>
            </a:r>
            <a:endParaRPr sz="120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a:latin typeface="Raleway"/>
                <a:ea typeface="Raleway"/>
                <a:cs typeface="Raleway"/>
                <a:sym typeface="Raleway"/>
              </a:rPr>
              <a:t>Limit distractions (including with technology)</a:t>
            </a:r>
            <a:endParaRPr sz="120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b="1">
                <a:latin typeface="Raleway"/>
                <a:ea typeface="Raleway"/>
                <a:cs typeface="Raleway"/>
                <a:sym typeface="Raleway"/>
              </a:rPr>
              <a:t>Be respectful and understanding of classmates and me</a:t>
            </a:r>
            <a:endParaRPr sz="1200" b="1">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a:latin typeface="Raleway"/>
                <a:ea typeface="Raleway"/>
                <a:cs typeface="Raleway"/>
                <a:sym typeface="Raleway"/>
              </a:rPr>
              <a:t>Listen when others are speaking</a:t>
            </a:r>
            <a:endParaRPr sz="120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a:latin typeface="Raleway"/>
                <a:ea typeface="Raleway"/>
                <a:cs typeface="Raleway"/>
                <a:sym typeface="Raleway"/>
              </a:rPr>
              <a:t>Conduct yourself appropriately</a:t>
            </a:r>
            <a:endParaRPr sz="1200">
              <a:latin typeface="Raleway"/>
              <a:ea typeface="Raleway"/>
              <a:cs typeface="Raleway"/>
              <a:sym typeface="Raleway"/>
            </a:endParaRPr>
          </a:p>
        </p:txBody>
      </p:sp>
      <p:sp>
        <p:nvSpPr>
          <p:cNvPr id="75" name="Google Shape;75;p14"/>
          <p:cNvSpPr/>
          <p:nvPr/>
        </p:nvSpPr>
        <p:spPr>
          <a:xfrm>
            <a:off x="5315075" y="310150"/>
            <a:ext cx="2228700" cy="2800200"/>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dirty="0">
                <a:latin typeface="Khand"/>
                <a:ea typeface="Khand"/>
                <a:cs typeface="Khand"/>
                <a:sym typeface="Khand"/>
              </a:rPr>
              <a:t>Consequences</a:t>
            </a:r>
            <a:endParaRPr sz="2400" dirty="0">
              <a:latin typeface="Khand"/>
              <a:ea typeface="Khand"/>
              <a:cs typeface="Khand"/>
              <a:sym typeface="Khand"/>
            </a:endParaRPr>
          </a:p>
          <a:p>
            <a:pPr marL="0" lvl="0" indent="0" algn="r" rtl="0">
              <a:spcBef>
                <a:spcPts val="0"/>
              </a:spcBef>
              <a:spcAft>
                <a:spcPts val="0"/>
              </a:spcAft>
              <a:buNone/>
            </a:pPr>
            <a:endParaRPr sz="1000" dirty="0">
              <a:latin typeface="Khand"/>
              <a:ea typeface="Khand"/>
              <a:cs typeface="Khand"/>
              <a:sym typeface="Khand"/>
            </a:endParaRPr>
          </a:p>
          <a:p>
            <a:pPr marL="0" lvl="0" indent="0" algn="l" rtl="0">
              <a:lnSpc>
                <a:spcPct val="115000"/>
              </a:lnSpc>
              <a:spcBef>
                <a:spcPts val="0"/>
              </a:spcBef>
              <a:spcAft>
                <a:spcPts val="0"/>
              </a:spcAft>
              <a:buNone/>
            </a:pPr>
            <a:r>
              <a:rPr lang="en" sz="1200" dirty="0">
                <a:latin typeface="Raleway"/>
                <a:ea typeface="Raleway"/>
                <a:cs typeface="Raleway"/>
                <a:sym typeface="Raleway"/>
              </a:rPr>
              <a:t>If a student chooses not to meet these expectations, the following consequences will be followed:</a:t>
            </a:r>
            <a:endParaRPr sz="1200" dirty="0">
              <a:latin typeface="Raleway"/>
              <a:ea typeface="Raleway"/>
              <a:cs typeface="Raleway"/>
              <a:sym typeface="Raleway"/>
            </a:endParaRPr>
          </a:p>
          <a:p>
            <a:pPr marL="0" lvl="0" indent="0" algn="l" rtl="0">
              <a:lnSpc>
                <a:spcPct val="115000"/>
              </a:lnSpc>
              <a:spcBef>
                <a:spcPts val="0"/>
              </a:spcBef>
              <a:spcAft>
                <a:spcPts val="0"/>
              </a:spcAft>
              <a:buNone/>
            </a:pPr>
            <a:endParaRPr sz="1200"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Verbal Warning</a:t>
            </a:r>
            <a:endParaRPr sz="1200" b="1"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 Parent Contact</a:t>
            </a:r>
            <a:endParaRPr sz="1200" b="1"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Administrative Referral</a:t>
            </a:r>
            <a:endParaRPr sz="1200" b="1" dirty="0">
              <a:latin typeface="Raleway"/>
              <a:ea typeface="Raleway"/>
              <a:cs typeface="Raleway"/>
              <a:sym typeface="Raleway"/>
            </a:endParaRPr>
          </a:p>
        </p:txBody>
      </p:sp>
      <p:sp>
        <p:nvSpPr>
          <p:cNvPr id="76" name="Google Shape;76;p14"/>
          <p:cNvSpPr/>
          <p:nvPr/>
        </p:nvSpPr>
        <p:spPr>
          <a:xfrm>
            <a:off x="67733" y="3200399"/>
            <a:ext cx="5094717" cy="6713375"/>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dirty="0">
                <a:latin typeface="Khand"/>
                <a:ea typeface="Khand"/>
                <a:cs typeface="Khand"/>
                <a:sym typeface="Khand"/>
              </a:rPr>
              <a:t>Additional Policies</a:t>
            </a:r>
            <a:endParaRPr lang="en-US" sz="2400" dirty="0">
              <a:latin typeface="Khand"/>
              <a:ea typeface="Khand"/>
              <a:cs typeface="Khand"/>
              <a:sym typeface="Khand"/>
            </a:endParaRPr>
          </a:p>
          <a:p>
            <a:pPr rtl="0">
              <a:spcBef>
                <a:spcPts val="2377"/>
              </a:spcBef>
              <a:spcAft>
                <a:spcPts val="0"/>
              </a:spcAft>
            </a:pPr>
            <a:r>
              <a:rPr lang="en-US" sz="2400" b="1" i="0" u="none" strike="noStrike" dirty="0">
                <a:solidFill>
                  <a:srgbClr val="000000"/>
                </a:solidFill>
                <a:effectLst/>
                <a:latin typeface="Khand" panose="020B0604020202020204" charset="0"/>
              </a:rPr>
              <a:t>Class Cell Phone Policy </a:t>
            </a:r>
            <a:endParaRPr lang="en-US" sz="1600" b="1" dirty="0">
              <a:effectLst/>
            </a:endParaRPr>
          </a:p>
          <a:p>
            <a:pPr rtl="0">
              <a:spcBef>
                <a:spcPts val="97"/>
              </a:spcBef>
              <a:spcAft>
                <a:spcPts val="0"/>
              </a:spcAft>
            </a:pPr>
            <a:r>
              <a:rPr lang="en-US" sz="1200" b="0" i="0" u="none" strike="noStrike" dirty="0">
                <a:solidFill>
                  <a:srgbClr val="000000"/>
                </a:solidFill>
                <a:effectLst/>
                <a:latin typeface="Raleway" pitchFamily="2" charset="0"/>
              </a:rPr>
              <a:t>Cell phones are NOT to be seen in class. Cell phones can only be used before and after school and during lunch.</a:t>
            </a:r>
          </a:p>
          <a:p>
            <a:pPr rtl="0">
              <a:spcBef>
                <a:spcPts val="97"/>
              </a:spcBef>
              <a:spcAft>
                <a:spcPts val="0"/>
              </a:spcAft>
            </a:pPr>
            <a:r>
              <a:rPr lang="en-US" sz="1200" dirty="0">
                <a:latin typeface="Raleway" pitchFamily="2" charset="0"/>
              </a:rPr>
              <a:t>If your cell phone is visible, I will first ASK for you to put it away – in your backpack. If you do NOT put away your phone, your phone will be placed on my desk until the end of class. If you do NOT willing give me your phone, an administrator will be called to get your phone. If an administrator comes for your phone, your phone will not be released until your parent comes to get it. </a:t>
            </a:r>
          </a:p>
          <a:p>
            <a:pPr rtl="0">
              <a:spcBef>
                <a:spcPts val="97"/>
              </a:spcBef>
              <a:spcAft>
                <a:spcPts val="0"/>
              </a:spcAft>
            </a:pPr>
            <a:r>
              <a:rPr lang="en-US" sz="1200" b="0" dirty="0">
                <a:effectLst/>
                <a:latin typeface="Raleway" pitchFamily="2" charset="0"/>
              </a:rPr>
              <a:t>If you </a:t>
            </a:r>
            <a:r>
              <a:rPr lang="en-US" sz="1200" dirty="0">
                <a:latin typeface="Raleway" pitchFamily="2" charset="0"/>
              </a:rPr>
              <a:t>have your phone out in class a 2</a:t>
            </a:r>
            <a:r>
              <a:rPr lang="en-US" sz="1200" baseline="30000" dirty="0">
                <a:latin typeface="Raleway" pitchFamily="2" charset="0"/>
              </a:rPr>
              <a:t>nd</a:t>
            </a:r>
            <a:r>
              <a:rPr lang="en-US" sz="1200" dirty="0">
                <a:latin typeface="Raleway" pitchFamily="2" charset="0"/>
              </a:rPr>
              <a:t> time and do not willingly give it to me, an administrator will come to get your phone, and your parent will have to pay $15 to retrieve your phone.</a:t>
            </a:r>
          </a:p>
          <a:p>
            <a:pPr rtl="0">
              <a:spcBef>
                <a:spcPts val="97"/>
              </a:spcBef>
              <a:spcAft>
                <a:spcPts val="0"/>
              </a:spcAft>
            </a:pPr>
            <a:r>
              <a:rPr lang="en-US" sz="1200" b="0" dirty="0">
                <a:effectLst/>
                <a:latin typeface="Raleway" pitchFamily="2" charset="0"/>
              </a:rPr>
              <a:t>It will be to YOUR benefit to </a:t>
            </a:r>
            <a:r>
              <a:rPr lang="en-US" sz="1200" dirty="0">
                <a:latin typeface="Raleway" pitchFamily="2" charset="0"/>
              </a:rPr>
              <a:t>keep your phone out of sight during class time.</a:t>
            </a:r>
            <a:endParaRPr lang="en-US" sz="1600" b="0" dirty="0">
              <a:effectLst/>
            </a:endParaRPr>
          </a:p>
          <a:p>
            <a:endParaRPr lang="en-US" sz="1600" dirty="0"/>
          </a:p>
          <a:p>
            <a:r>
              <a:rPr lang="en-US" sz="1600" b="1" dirty="0"/>
              <a:t>The Beauty of Privileges</a:t>
            </a:r>
            <a:endParaRPr lang="en-US" sz="1200" b="1" dirty="0">
              <a:latin typeface="Raleway"/>
              <a:ea typeface="Raleway"/>
              <a:cs typeface="Raleway"/>
              <a:sym typeface="Raleway"/>
            </a:endParaRPr>
          </a:p>
          <a:p>
            <a:pPr marL="1066800" lvl="2" algn="l" rtl="0">
              <a:lnSpc>
                <a:spcPct val="115000"/>
              </a:lnSpc>
              <a:spcBef>
                <a:spcPts val="0"/>
              </a:spcBef>
              <a:spcAft>
                <a:spcPts val="0"/>
              </a:spcAft>
              <a:buSzPts val="1200"/>
            </a:pPr>
            <a:endParaRPr lang="en-US" sz="1200" b="1"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US" sz="1200" b="1" dirty="0">
                <a:latin typeface="Raleway"/>
                <a:ea typeface="Raleway"/>
                <a:cs typeface="Raleway"/>
                <a:sym typeface="Raleway"/>
              </a:rPr>
              <a:t>Music</a:t>
            </a:r>
            <a:r>
              <a:rPr lang="en-US" sz="1200" dirty="0">
                <a:latin typeface="Raleway"/>
                <a:ea typeface="Raleway"/>
                <a:cs typeface="Raleway"/>
                <a:sym typeface="Raleway"/>
              </a:rPr>
              <a:t> - Music may be listened to during </a:t>
            </a:r>
            <a:r>
              <a:rPr lang="en-US" sz="1200" b="1" dirty="0">
                <a:latin typeface="Raleway"/>
                <a:ea typeface="Raleway"/>
                <a:cs typeface="Raleway"/>
                <a:sym typeface="Raleway"/>
              </a:rPr>
              <a:t>independent work </a:t>
            </a:r>
            <a:r>
              <a:rPr lang="en-US" sz="1200" dirty="0">
                <a:latin typeface="Raleway"/>
                <a:ea typeface="Raleway"/>
                <a:cs typeface="Raleway"/>
                <a:sym typeface="Raleway"/>
              </a:rPr>
              <a:t>times</a:t>
            </a:r>
            <a:r>
              <a:rPr lang="en-US" sz="1200" b="1" dirty="0">
                <a:latin typeface="Raleway"/>
                <a:ea typeface="Raleway"/>
                <a:cs typeface="Raleway"/>
                <a:sym typeface="Raleway"/>
              </a:rPr>
              <a:t> ONLY WHEN PREMITTED a</a:t>
            </a:r>
            <a:r>
              <a:rPr lang="en-US" sz="1200" dirty="0">
                <a:latin typeface="Raleway"/>
                <a:ea typeface="Raleway"/>
                <a:cs typeface="Raleway"/>
                <a:sym typeface="Raleway"/>
              </a:rPr>
              <a:t>nd played by me, the teacher.</a:t>
            </a:r>
          </a:p>
          <a:p>
            <a:pPr marL="457200" lvl="0" indent="-304800" algn="l" rtl="0">
              <a:lnSpc>
                <a:spcPct val="115000"/>
              </a:lnSpc>
              <a:spcBef>
                <a:spcPts val="0"/>
              </a:spcBef>
              <a:spcAft>
                <a:spcPts val="0"/>
              </a:spcAft>
              <a:buSzPts val="1200"/>
              <a:buFont typeface="Raleway"/>
              <a:buChar char="➔"/>
            </a:pPr>
            <a:r>
              <a:rPr lang="en-US" sz="1200" b="1" dirty="0">
                <a:latin typeface="Raleway"/>
                <a:ea typeface="Raleway"/>
                <a:cs typeface="Raleway"/>
                <a:sym typeface="Raleway"/>
              </a:rPr>
              <a:t>Food/Drinks</a:t>
            </a:r>
            <a:r>
              <a:rPr lang="en-US" sz="1200" dirty="0">
                <a:latin typeface="Raleway"/>
                <a:ea typeface="Raleway"/>
                <a:cs typeface="Raleway"/>
                <a:sym typeface="Raleway"/>
              </a:rPr>
              <a:t> -  Students may have snacks or drinks in class only if you ask first, AND you are respectful of your area and </a:t>
            </a:r>
            <a:r>
              <a:rPr lang="en-US" sz="1200" b="1" dirty="0">
                <a:latin typeface="Raleway"/>
                <a:ea typeface="Raleway"/>
                <a:cs typeface="Raleway"/>
                <a:sym typeface="Raleway"/>
              </a:rPr>
              <a:t>clean up after yourself. </a:t>
            </a:r>
            <a:r>
              <a:rPr lang="en-US" sz="1200" dirty="0">
                <a:latin typeface="Raleway"/>
                <a:ea typeface="Raleway"/>
                <a:cs typeface="Raleway"/>
                <a:sym typeface="Raleway"/>
              </a:rPr>
              <a:t>This is a </a:t>
            </a:r>
            <a:r>
              <a:rPr lang="en-US" sz="1200" b="1" dirty="0">
                <a:latin typeface="Raleway"/>
                <a:ea typeface="Raleway"/>
                <a:cs typeface="Raleway"/>
                <a:sym typeface="Raleway"/>
              </a:rPr>
              <a:t>privilege</a:t>
            </a:r>
            <a:r>
              <a:rPr lang="en-US" sz="1200" dirty="0">
                <a:latin typeface="Raleway"/>
                <a:ea typeface="Raleway"/>
                <a:cs typeface="Raleway"/>
                <a:sym typeface="Raleway"/>
              </a:rPr>
              <a:t> and can be </a:t>
            </a:r>
            <a:r>
              <a:rPr lang="en-US" sz="1200" u="sng" dirty="0">
                <a:latin typeface="Raleway"/>
                <a:ea typeface="Raleway"/>
                <a:cs typeface="Raleway"/>
                <a:sym typeface="Raleway"/>
              </a:rPr>
              <a:t>taken away if our classroom space is not respected ,and if this becomes a distraction</a:t>
            </a:r>
            <a:r>
              <a:rPr lang="en-US" sz="1200" b="1" u="sng" dirty="0">
                <a:latin typeface="Raleway"/>
                <a:ea typeface="Raleway"/>
                <a:cs typeface="Raleway"/>
                <a:sym typeface="Raleway"/>
              </a:rPr>
              <a:t>.</a:t>
            </a:r>
          </a:p>
        </p:txBody>
      </p:sp>
      <p:sp>
        <p:nvSpPr>
          <p:cNvPr id="77" name="Google Shape;77;p14"/>
          <p:cNvSpPr/>
          <p:nvPr/>
        </p:nvSpPr>
        <p:spPr>
          <a:xfrm>
            <a:off x="5315075" y="3200400"/>
            <a:ext cx="2228700" cy="6425100"/>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dirty="0">
                <a:latin typeface="Khand"/>
                <a:ea typeface="Khand"/>
                <a:cs typeface="Khand"/>
                <a:sym typeface="Khand"/>
              </a:rPr>
              <a:t>Plagiarism</a:t>
            </a:r>
            <a:endParaRPr sz="2400" dirty="0">
              <a:latin typeface="Khand"/>
              <a:ea typeface="Khand"/>
              <a:cs typeface="Khand"/>
              <a:sym typeface="Khand"/>
            </a:endParaRPr>
          </a:p>
          <a:p>
            <a:pPr marL="0" lvl="0" indent="0" algn="r" rtl="0">
              <a:spcBef>
                <a:spcPts val="0"/>
              </a:spcBef>
              <a:spcAft>
                <a:spcPts val="0"/>
              </a:spcAft>
              <a:buNone/>
            </a:pPr>
            <a:endParaRPr sz="1000" dirty="0">
              <a:latin typeface="Khand"/>
              <a:ea typeface="Khand"/>
              <a:cs typeface="Khand"/>
              <a:sym typeface="Khand"/>
            </a:endParaRPr>
          </a:p>
          <a:p>
            <a:pPr marL="457200" lvl="0" indent="-317500" algn="l" rtl="0">
              <a:lnSpc>
                <a:spcPct val="115000"/>
              </a:lnSpc>
              <a:spcBef>
                <a:spcPts val="0"/>
              </a:spcBef>
              <a:spcAft>
                <a:spcPts val="0"/>
              </a:spcAft>
              <a:buSzPts val="1400"/>
              <a:buFont typeface="Raleway"/>
              <a:buChar char="➔"/>
            </a:pPr>
            <a:r>
              <a:rPr lang="en" b="1" dirty="0">
                <a:latin typeface="Raleway"/>
                <a:ea typeface="Raleway"/>
                <a:cs typeface="Raleway"/>
                <a:sym typeface="Raleway"/>
              </a:rPr>
              <a:t>Just don’t. Seriously.</a:t>
            </a:r>
            <a:endParaRPr b="1"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I expect your work to be original, and plagiarism will not be tolerated under any circumstances</a:t>
            </a:r>
            <a:endParaRPr sz="1200"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You will receive a zero for any assignments that are plagiarized, a write up, and a parent contact. </a:t>
            </a:r>
            <a:endParaRPr sz="1200" dirty="0">
              <a:latin typeface="Raleway"/>
              <a:ea typeface="Raleway"/>
              <a:cs typeface="Raleway"/>
              <a:sym typeface="Raleway"/>
            </a:endParaRPr>
          </a:p>
          <a:p>
            <a:pPr marL="0" lvl="0" indent="0" algn="l" rtl="0">
              <a:lnSpc>
                <a:spcPct val="115000"/>
              </a:lnSpc>
              <a:spcBef>
                <a:spcPts val="0"/>
              </a:spcBef>
              <a:spcAft>
                <a:spcPts val="0"/>
              </a:spcAft>
              <a:buNone/>
            </a:pPr>
            <a:endParaRPr sz="1200" dirty="0">
              <a:latin typeface="Raleway"/>
              <a:ea typeface="Raleway"/>
              <a:cs typeface="Raleway"/>
              <a:sym typeface="Raleway"/>
            </a:endParaRPr>
          </a:p>
          <a:p>
            <a:pPr marL="0" lvl="0" indent="0" algn="l" rtl="0">
              <a:lnSpc>
                <a:spcPct val="115000"/>
              </a:lnSpc>
              <a:spcBef>
                <a:spcPts val="0"/>
              </a:spcBef>
              <a:spcAft>
                <a:spcPts val="0"/>
              </a:spcAft>
              <a:buNone/>
            </a:pPr>
            <a:r>
              <a:rPr lang="en" dirty="0">
                <a:latin typeface="Khand"/>
                <a:ea typeface="Khand"/>
                <a:cs typeface="Khand"/>
                <a:sym typeface="Khand"/>
              </a:rPr>
              <a:t>Is it plagiarism? A quiz:</a:t>
            </a:r>
            <a:endParaRPr dirty="0">
              <a:latin typeface="Khand"/>
              <a:ea typeface="Khand"/>
              <a:cs typeface="Khand"/>
              <a:sym typeface="Khand"/>
            </a:endParaRPr>
          </a:p>
          <a:p>
            <a:pPr marL="0" lvl="0" indent="0" algn="l" rtl="0">
              <a:lnSpc>
                <a:spcPct val="115000"/>
              </a:lnSpc>
              <a:spcBef>
                <a:spcPts val="0"/>
              </a:spcBef>
              <a:spcAft>
                <a:spcPts val="0"/>
              </a:spcAft>
              <a:buNone/>
            </a:pPr>
            <a:endParaRPr sz="1000" dirty="0">
              <a:latin typeface="Khand"/>
              <a:ea typeface="Khand"/>
              <a:cs typeface="Khand"/>
              <a:sym typeface="Khand"/>
            </a:endParaRPr>
          </a:p>
          <a:p>
            <a:pPr marL="457200" lvl="0"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Did you, at any point, copy and paste it from the internet?</a:t>
            </a:r>
            <a:endParaRPr sz="1200" dirty="0">
              <a:latin typeface="Raleway"/>
              <a:ea typeface="Raleway"/>
              <a:cs typeface="Raleway"/>
              <a:sym typeface="Raleway"/>
            </a:endParaRPr>
          </a:p>
          <a:p>
            <a:pPr marL="914400" lvl="1"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A: Yes.</a:t>
            </a:r>
            <a:endParaRPr sz="1200" b="1"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Is it someone else’s ideas that you reworded?</a:t>
            </a:r>
            <a:endParaRPr sz="1200" dirty="0">
              <a:latin typeface="Raleway"/>
              <a:ea typeface="Raleway"/>
              <a:cs typeface="Raleway"/>
              <a:sym typeface="Raleway"/>
            </a:endParaRPr>
          </a:p>
          <a:p>
            <a:pPr marL="914400" lvl="1"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A: Yes.</a:t>
            </a:r>
            <a:endParaRPr sz="1200" b="1"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Did you take another student’s work and reword it?</a:t>
            </a:r>
            <a:endParaRPr sz="1200" dirty="0">
              <a:latin typeface="Raleway"/>
              <a:ea typeface="Raleway"/>
              <a:cs typeface="Raleway"/>
              <a:sym typeface="Raleway"/>
            </a:endParaRPr>
          </a:p>
          <a:p>
            <a:pPr marL="914400" lvl="1"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A: Yes</a:t>
            </a:r>
            <a:endParaRPr sz="1200" dirty="0">
              <a:latin typeface="Raleway"/>
              <a:ea typeface="Raleway"/>
              <a:cs typeface="Raleway"/>
              <a:sym typeface="Raleway"/>
            </a:endParaRPr>
          </a:p>
          <a:p>
            <a:pPr marL="0" lvl="0" indent="0" algn="l" rtl="0">
              <a:spcBef>
                <a:spcPts val="0"/>
              </a:spcBef>
              <a:spcAft>
                <a:spcPts val="0"/>
              </a:spcAft>
              <a:buNone/>
            </a:pPr>
            <a:endParaRPr sz="1200" b="1" dirty="0">
              <a:latin typeface="Raleway"/>
              <a:ea typeface="Raleway"/>
              <a:cs typeface="Raleway"/>
              <a:sym typeface="Raleway"/>
            </a:endParaRPr>
          </a:p>
        </p:txBody>
      </p:sp>
      <p:pic>
        <p:nvPicPr>
          <p:cNvPr id="78" name="Google Shape;78;p14"/>
          <p:cNvPicPr preferRelativeResize="0"/>
          <p:nvPr/>
        </p:nvPicPr>
        <p:blipFill rotWithShape="1">
          <a:blip r:embed="rId3">
            <a:alphaModFix/>
          </a:blip>
          <a:srcRect b="12572"/>
          <a:stretch/>
        </p:blipFill>
        <p:spPr>
          <a:xfrm>
            <a:off x="6953935" y="3695065"/>
            <a:ext cx="638125" cy="557925"/>
          </a:xfrm>
          <a:prstGeom prst="rect">
            <a:avLst/>
          </a:prstGeom>
          <a:noFill/>
          <a:ln>
            <a:noFill/>
          </a:ln>
        </p:spPr>
      </p:pic>
      <p:pic>
        <p:nvPicPr>
          <p:cNvPr id="79" name="Google Shape;79;p14"/>
          <p:cNvPicPr preferRelativeResize="0"/>
          <p:nvPr/>
        </p:nvPicPr>
        <p:blipFill rotWithShape="1">
          <a:blip r:embed="rId4">
            <a:alphaModFix/>
          </a:blip>
          <a:srcRect t="4921" b="18427"/>
          <a:stretch/>
        </p:blipFill>
        <p:spPr>
          <a:xfrm>
            <a:off x="5315075" y="367300"/>
            <a:ext cx="638125" cy="489130"/>
          </a:xfrm>
          <a:prstGeom prst="rect">
            <a:avLst/>
          </a:prstGeom>
          <a:noFill/>
          <a:ln>
            <a:noFill/>
          </a:ln>
        </p:spPr>
      </p:pic>
      <p:pic>
        <p:nvPicPr>
          <p:cNvPr id="80" name="Google Shape;80;p14"/>
          <p:cNvPicPr preferRelativeResize="0"/>
          <p:nvPr/>
        </p:nvPicPr>
        <p:blipFill rotWithShape="1">
          <a:blip r:embed="rId5">
            <a:alphaModFix/>
          </a:blip>
          <a:srcRect t="8286" b="23347"/>
          <a:stretch/>
        </p:blipFill>
        <p:spPr>
          <a:xfrm>
            <a:off x="1391905" y="367300"/>
            <a:ext cx="715419" cy="489125"/>
          </a:xfrm>
          <a:prstGeom prst="rect">
            <a:avLst/>
          </a:prstGeom>
          <a:noFill/>
          <a:ln>
            <a:noFill/>
          </a:ln>
        </p:spPr>
      </p:pic>
      <p:pic>
        <p:nvPicPr>
          <p:cNvPr id="81" name="Google Shape;81;p14"/>
          <p:cNvPicPr preferRelativeResize="0"/>
          <p:nvPr/>
        </p:nvPicPr>
        <p:blipFill rotWithShape="1">
          <a:blip r:embed="rId6">
            <a:alphaModFix/>
          </a:blip>
          <a:srcRect b="14427"/>
          <a:stretch/>
        </p:blipFill>
        <p:spPr>
          <a:xfrm>
            <a:off x="5602400" y="3253962"/>
            <a:ext cx="638125" cy="546053"/>
          </a:xfrm>
          <a:prstGeom prst="rect">
            <a:avLst/>
          </a:prstGeom>
          <a:noFill/>
          <a:ln>
            <a:noFill/>
          </a:ln>
        </p:spPr>
      </p:pic>
      <p:pic>
        <p:nvPicPr>
          <p:cNvPr id="84" name="Google Shape;84;p14"/>
          <p:cNvPicPr preferRelativeResize="0"/>
          <p:nvPr/>
        </p:nvPicPr>
        <p:blipFill rotWithShape="1">
          <a:blip r:embed="rId7">
            <a:alphaModFix/>
          </a:blip>
          <a:srcRect t="6142" b="20998"/>
          <a:stretch/>
        </p:blipFill>
        <p:spPr>
          <a:xfrm>
            <a:off x="60960" y="9469192"/>
            <a:ext cx="460587" cy="467288"/>
          </a:xfrm>
          <a:prstGeom prst="rect">
            <a:avLst/>
          </a:prstGeom>
          <a:noFill/>
          <a:ln>
            <a:noFill/>
          </a:ln>
        </p:spPr>
      </p:pic>
      <p:pic>
        <p:nvPicPr>
          <p:cNvPr id="85" name="Google Shape;85;p14"/>
          <p:cNvPicPr preferRelativeResize="0"/>
          <p:nvPr/>
        </p:nvPicPr>
        <p:blipFill rotWithShape="1">
          <a:blip r:embed="rId8">
            <a:alphaModFix/>
          </a:blip>
          <a:srcRect b="15247"/>
          <a:stretch/>
        </p:blipFill>
        <p:spPr>
          <a:xfrm>
            <a:off x="6794036" y="6319638"/>
            <a:ext cx="735631" cy="67044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4"/>
          <p:cNvSpPr/>
          <p:nvPr/>
        </p:nvSpPr>
        <p:spPr>
          <a:xfrm>
            <a:off x="67733" y="295275"/>
            <a:ext cx="5094780" cy="2815200"/>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US" sz="2400" dirty="0">
                <a:latin typeface="Khand"/>
                <a:ea typeface="Khand"/>
                <a:cs typeface="Khand"/>
                <a:sym typeface="Khand"/>
              </a:rPr>
              <a:t>Additional Communication</a:t>
            </a:r>
            <a:endParaRPr sz="2400" dirty="0">
              <a:latin typeface="Khand"/>
              <a:ea typeface="Khand"/>
              <a:cs typeface="Khand"/>
              <a:sym typeface="Khand"/>
            </a:endParaRPr>
          </a:p>
          <a:p>
            <a:pPr rtl="0">
              <a:spcBef>
                <a:spcPts val="0"/>
              </a:spcBef>
              <a:spcAft>
                <a:spcPts val="0"/>
              </a:spcAft>
            </a:pPr>
            <a:r>
              <a:rPr lang="en-US" b="1" dirty="0">
                <a:latin typeface="Playfair Display" panose="00000500000000000000" pitchFamily="2" charset="0"/>
                <a:ea typeface="Raleway"/>
                <a:cs typeface="Raleway"/>
                <a:sym typeface="Raleway"/>
              </a:rPr>
              <a:t>Maturity</a:t>
            </a:r>
          </a:p>
          <a:p>
            <a:pPr rtl="0">
              <a:spcBef>
                <a:spcPts val="0"/>
              </a:spcBef>
              <a:spcAft>
                <a:spcPts val="0"/>
              </a:spcAft>
            </a:pPr>
            <a:r>
              <a:rPr lang="en-US" b="1" dirty="0">
                <a:latin typeface="Playfair Display" panose="00000500000000000000" pitchFamily="2" charset="0"/>
                <a:ea typeface="Raleway"/>
                <a:cs typeface="Raleway"/>
                <a:sym typeface="Raleway"/>
              </a:rPr>
              <a:t>You are juniors. In one year, you are expected to leave the comfort of these walls and make your impact on the world. I want you to succeed in every aspect! To succeed, you know that rules must be followed, so adhere to them. Demonstrate your maturity. Be respectful. Keep your phones in your backpack. Participate in class, and ALWAYS come to class with your A-game!</a:t>
            </a:r>
          </a:p>
          <a:p>
            <a:pPr rtl="0">
              <a:spcBef>
                <a:spcPts val="0"/>
              </a:spcBef>
              <a:spcAft>
                <a:spcPts val="0"/>
              </a:spcAft>
            </a:pPr>
            <a:endParaRPr lang="en-US" b="1" dirty="0">
              <a:latin typeface="Playfair Display" panose="00000500000000000000" pitchFamily="2" charset="0"/>
              <a:ea typeface="Raleway"/>
              <a:cs typeface="Raleway"/>
              <a:sym typeface="Raleway"/>
            </a:endParaRPr>
          </a:p>
          <a:p>
            <a:pPr rtl="0">
              <a:spcBef>
                <a:spcPts val="0"/>
              </a:spcBef>
              <a:spcAft>
                <a:spcPts val="0"/>
              </a:spcAft>
            </a:pPr>
            <a:r>
              <a:rPr lang="en-US" b="1" dirty="0">
                <a:latin typeface="Playfair Display" panose="00000500000000000000" pitchFamily="2" charset="0"/>
                <a:ea typeface="Raleway"/>
                <a:cs typeface="Raleway"/>
                <a:sym typeface="Raleway"/>
              </a:rPr>
              <a:t>Tutorials </a:t>
            </a:r>
          </a:p>
          <a:p>
            <a:pPr rtl="0">
              <a:spcBef>
                <a:spcPts val="0"/>
              </a:spcBef>
              <a:spcAft>
                <a:spcPts val="0"/>
              </a:spcAft>
            </a:pPr>
            <a:r>
              <a:rPr lang="en-US" b="1" dirty="0">
                <a:latin typeface="Playfair Display" panose="00000500000000000000" pitchFamily="2" charset="0"/>
                <a:ea typeface="Raleway"/>
                <a:cs typeface="Raleway"/>
                <a:sym typeface="Raleway"/>
              </a:rPr>
              <a:t>I will be available for tutorials on Tuesday, 2:55 – 3:55pm.</a:t>
            </a:r>
            <a:endParaRPr dirty="0">
              <a:latin typeface="Raleway"/>
              <a:ea typeface="Raleway"/>
              <a:cs typeface="Raleway"/>
              <a:sym typeface="Raleway"/>
            </a:endParaRPr>
          </a:p>
        </p:txBody>
      </p:sp>
      <p:sp>
        <p:nvSpPr>
          <p:cNvPr id="75" name="Google Shape;75;p14"/>
          <p:cNvSpPr/>
          <p:nvPr/>
        </p:nvSpPr>
        <p:spPr>
          <a:xfrm>
            <a:off x="5239627" y="310149"/>
            <a:ext cx="2465040" cy="3110383"/>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dirty="0">
                <a:latin typeface="Khand"/>
                <a:ea typeface="Khand"/>
                <a:cs typeface="Khand"/>
                <a:sym typeface="Khand"/>
              </a:rPr>
              <a:t>Grading Policy</a:t>
            </a:r>
            <a:endParaRPr sz="2400" dirty="0">
              <a:latin typeface="Khand"/>
              <a:ea typeface="Khand"/>
              <a:cs typeface="Khand"/>
              <a:sym typeface="Khand"/>
            </a:endParaRPr>
          </a:p>
          <a:p>
            <a:pPr marL="0" lvl="0" indent="0" algn="r" rtl="0">
              <a:spcBef>
                <a:spcPts val="0"/>
              </a:spcBef>
              <a:spcAft>
                <a:spcPts val="0"/>
              </a:spcAft>
              <a:buNone/>
            </a:pPr>
            <a:endParaRPr sz="1000" dirty="0">
              <a:latin typeface="Khand"/>
              <a:ea typeface="Khand"/>
              <a:cs typeface="Khand"/>
              <a:sym typeface="Khand"/>
            </a:endParaRPr>
          </a:p>
          <a:p>
            <a:pPr marL="0" lvl="0" indent="0" algn="l" rtl="0">
              <a:lnSpc>
                <a:spcPct val="115000"/>
              </a:lnSpc>
              <a:spcBef>
                <a:spcPts val="0"/>
              </a:spcBef>
              <a:spcAft>
                <a:spcPts val="0"/>
              </a:spcAft>
              <a:buNone/>
            </a:pPr>
            <a:r>
              <a:rPr lang="en" sz="1200" dirty="0">
                <a:latin typeface="Raleway"/>
                <a:ea typeface="Raleway"/>
                <a:cs typeface="Raleway"/>
                <a:sym typeface="Raleway"/>
              </a:rPr>
              <a:t>There will be a minimum of 9 grades 6 daily and 3 major per nine weeks. Please check grades frequently throughout the school year so you are consistenly aware of your progress and standing in this class.</a:t>
            </a:r>
            <a:endParaRPr lang="en-US" sz="1200" dirty="0">
              <a:latin typeface="Raleway"/>
              <a:ea typeface="Raleway"/>
              <a:cs typeface="Raleway"/>
              <a:sym typeface="Raleway"/>
            </a:endParaRPr>
          </a:p>
          <a:p>
            <a:pPr marL="0" lvl="0" indent="0" algn="l" rtl="0">
              <a:lnSpc>
                <a:spcPct val="115000"/>
              </a:lnSpc>
              <a:spcBef>
                <a:spcPts val="0"/>
              </a:spcBef>
              <a:spcAft>
                <a:spcPts val="0"/>
              </a:spcAft>
              <a:buNone/>
            </a:pPr>
            <a:r>
              <a:rPr lang="en-US" sz="1200" dirty="0">
                <a:latin typeface="Raleway"/>
                <a:ea typeface="Raleway"/>
                <a:cs typeface="Raleway"/>
                <a:sym typeface="Raleway"/>
              </a:rPr>
              <a:t>Grading Scale:</a:t>
            </a:r>
            <a:endParaRPr sz="1200"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Daily Grades= 50%</a:t>
            </a:r>
            <a:endParaRPr sz="1200" b="1"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 Major Grades= 50%</a:t>
            </a:r>
          </a:p>
          <a:p>
            <a:pPr marL="152400" lvl="0" algn="l" rtl="0">
              <a:lnSpc>
                <a:spcPct val="115000"/>
              </a:lnSpc>
              <a:spcBef>
                <a:spcPts val="0"/>
              </a:spcBef>
              <a:spcAft>
                <a:spcPts val="0"/>
              </a:spcAft>
              <a:buSzPts val="1200"/>
            </a:pPr>
            <a:endParaRPr lang="en" sz="1200" b="1" dirty="0">
              <a:latin typeface="Raleway"/>
              <a:ea typeface="Raleway"/>
              <a:cs typeface="Raleway"/>
              <a:sym typeface="Raleway"/>
            </a:endParaRPr>
          </a:p>
        </p:txBody>
      </p:sp>
      <p:sp>
        <p:nvSpPr>
          <p:cNvPr id="76" name="Google Shape;76;p14"/>
          <p:cNvSpPr/>
          <p:nvPr/>
        </p:nvSpPr>
        <p:spPr>
          <a:xfrm>
            <a:off x="67733" y="3200399"/>
            <a:ext cx="5094717" cy="6713375"/>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rtl="0">
              <a:spcBef>
                <a:spcPts val="2377"/>
              </a:spcBef>
              <a:spcAft>
                <a:spcPts val="0"/>
              </a:spcAft>
            </a:pPr>
            <a:r>
              <a:rPr lang="en-US" sz="2400" dirty="0">
                <a:latin typeface="Khand" panose="020B0604020202020204" charset="0"/>
              </a:rPr>
              <a:t>Laptops</a:t>
            </a:r>
          </a:p>
          <a:p>
            <a:pPr rtl="0">
              <a:spcBef>
                <a:spcPts val="2377"/>
              </a:spcBef>
              <a:spcAft>
                <a:spcPts val="0"/>
              </a:spcAft>
            </a:pPr>
            <a:r>
              <a:rPr lang="en-US" sz="2400" b="0" i="0" u="none" strike="noStrike" dirty="0">
                <a:solidFill>
                  <a:srgbClr val="000000"/>
                </a:solidFill>
                <a:effectLst/>
                <a:latin typeface="Khand" panose="020B0604020202020204" charset="0"/>
              </a:rPr>
              <a:t>Your laptops will be needed daily. Please ensure that you</a:t>
            </a:r>
            <a:r>
              <a:rPr lang="en-US" sz="2400" dirty="0">
                <a:latin typeface="Khand" panose="020B0604020202020204" charset="0"/>
              </a:rPr>
              <a:t> charge your laptop every night and bring your laptop and charger to class every day! </a:t>
            </a:r>
            <a:r>
              <a:rPr lang="en-US" sz="2400" b="0" i="0" u="none" strike="noStrike" dirty="0">
                <a:solidFill>
                  <a:srgbClr val="000000"/>
                </a:solidFill>
                <a:effectLst/>
                <a:latin typeface="Khand" panose="020B0604020202020204" charset="0"/>
              </a:rPr>
              <a:t> </a:t>
            </a:r>
          </a:p>
          <a:p>
            <a:pPr rtl="0">
              <a:spcBef>
                <a:spcPts val="2377"/>
              </a:spcBef>
              <a:spcAft>
                <a:spcPts val="0"/>
              </a:spcAft>
            </a:pPr>
            <a:r>
              <a:rPr lang="en-US" sz="2400" dirty="0">
                <a:latin typeface="Khand" panose="020B0604020202020204" charset="0"/>
              </a:rPr>
              <a:t>Work will be posted in Schoology and other apps will be utilized daily, so it is imperative that you have your laptops DAILY!! </a:t>
            </a:r>
          </a:p>
          <a:p>
            <a:pPr rtl="0">
              <a:spcBef>
                <a:spcPts val="2377"/>
              </a:spcBef>
              <a:spcAft>
                <a:spcPts val="0"/>
              </a:spcAft>
            </a:pPr>
            <a:r>
              <a:rPr lang="en-US" sz="2400" b="0" i="0" u="none" strike="noStrike" dirty="0">
                <a:solidFill>
                  <a:srgbClr val="000000"/>
                </a:solidFill>
                <a:effectLst/>
                <a:latin typeface="Khand" panose="020B0604020202020204" charset="0"/>
              </a:rPr>
              <a:t>Your success depends on your preparation. Be PREPARED to work hard. Your efforts will be rewarded.</a:t>
            </a:r>
          </a:p>
          <a:p>
            <a:pPr rtl="0">
              <a:spcBef>
                <a:spcPts val="2377"/>
              </a:spcBef>
              <a:spcAft>
                <a:spcPts val="0"/>
              </a:spcAft>
            </a:pPr>
            <a:r>
              <a:rPr lang="en-US" sz="2400" b="0" i="0" u="none" strike="noStrike" dirty="0">
                <a:solidFill>
                  <a:srgbClr val="000000"/>
                </a:solidFill>
                <a:effectLst/>
                <a:latin typeface="Khand" panose="020B0604020202020204" charset="0"/>
              </a:rPr>
              <a:t>Let’s have an amazing year!</a:t>
            </a:r>
          </a:p>
        </p:txBody>
      </p:sp>
      <p:sp>
        <p:nvSpPr>
          <p:cNvPr id="77" name="Google Shape;77;p14"/>
          <p:cNvSpPr/>
          <p:nvPr/>
        </p:nvSpPr>
        <p:spPr>
          <a:xfrm>
            <a:off x="5239627" y="3708806"/>
            <a:ext cx="2338792" cy="6204967"/>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rtl="0">
              <a:spcBef>
                <a:spcPts val="0"/>
              </a:spcBef>
              <a:spcAft>
                <a:spcPts val="0"/>
              </a:spcAft>
            </a:pPr>
            <a:r>
              <a:rPr lang="en-US" sz="1800" b="1" i="0" u="none" strike="noStrike" dirty="0">
                <a:solidFill>
                  <a:srgbClr val="000000"/>
                </a:solidFill>
                <a:effectLst/>
                <a:latin typeface="Playfair Display" panose="00000500000000000000" pitchFamily="2" charset="0"/>
              </a:rPr>
              <a:t>Classroom Behavior Expectations:</a:t>
            </a:r>
            <a:endParaRPr lang="en-US" sz="3200" b="0" dirty="0">
              <a:effectLst/>
            </a:endParaRPr>
          </a:p>
          <a:p>
            <a:pPr rtl="0">
              <a:spcBef>
                <a:spcPts val="0"/>
              </a:spcBef>
              <a:spcAft>
                <a:spcPts val="0"/>
              </a:spcAft>
            </a:pPr>
            <a:endParaRPr lang="en-US" sz="1800" b="0" i="0" u="none" strike="noStrike" dirty="0">
              <a:solidFill>
                <a:srgbClr val="000000"/>
              </a:solidFill>
              <a:effectLst/>
              <a:latin typeface="Playfair Display" panose="00000500000000000000" pitchFamily="2" charset="0"/>
            </a:endParaRPr>
          </a:p>
          <a:p>
            <a:pPr rtl="0">
              <a:spcBef>
                <a:spcPts val="0"/>
              </a:spcBef>
              <a:spcAft>
                <a:spcPts val="0"/>
              </a:spcAft>
            </a:pPr>
            <a:r>
              <a:rPr lang="en-US" sz="1800" b="0" i="0" u="none" strike="noStrike" dirty="0">
                <a:solidFill>
                  <a:srgbClr val="000000"/>
                </a:solidFill>
                <a:effectLst/>
                <a:latin typeface="Playfair Display" panose="00000500000000000000" pitchFamily="2" charset="0"/>
              </a:rPr>
              <a:t>-</a:t>
            </a:r>
            <a:r>
              <a:rPr lang="en-US" sz="1600" b="0" i="0" u="none" strike="noStrike" dirty="0">
                <a:solidFill>
                  <a:srgbClr val="000000"/>
                </a:solidFill>
                <a:effectLst/>
                <a:latin typeface="Playfair Display" panose="00000500000000000000" pitchFamily="2" charset="0"/>
              </a:rPr>
              <a:t>Respect everyone present in the classroom.</a:t>
            </a:r>
          </a:p>
          <a:p>
            <a:pPr rtl="0">
              <a:spcBef>
                <a:spcPts val="0"/>
              </a:spcBef>
              <a:spcAft>
                <a:spcPts val="0"/>
              </a:spcAft>
            </a:pPr>
            <a:endParaRPr lang="en-US" sz="1600" b="0" dirty="0">
              <a:effectLst/>
            </a:endParaRPr>
          </a:p>
          <a:p>
            <a:pPr rtl="0">
              <a:spcBef>
                <a:spcPts val="0"/>
              </a:spcBef>
              <a:spcAft>
                <a:spcPts val="0"/>
              </a:spcAft>
            </a:pPr>
            <a:r>
              <a:rPr lang="en-US" sz="1600" b="0" i="0" u="none" strike="noStrike" dirty="0">
                <a:solidFill>
                  <a:srgbClr val="000000"/>
                </a:solidFill>
                <a:effectLst/>
                <a:latin typeface="Playfair Display" panose="00000500000000000000" pitchFamily="2" charset="0"/>
              </a:rPr>
              <a:t>-Be on time, prepared to learn, and with supplies.</a:t>
            </a:r>
          </a:p>
          <a:p>
            <a:pPr rtl="0">
              <a:spcBef>
                <a:spcPts val="0"/>
              </a:spcBef>
              <a:spcAft>
                <a:spcPts val="0"/>
              </a:spcAft>
            </a:pPr>
            <a:endParaRPr lang="en-US" sz="1600" b="0" dirty="0">
              <a:effectLst/>
            </a:endParaRPr>
          </a:p>
          <a:p>
            <a:pPr rtl="0">
              <a:spcBef>
                <a:spcPts val="0"/>
              </a:spcBef>
              <a:spcAft>
                <a:spcPts val="0"/>
              </a:spcAft>
            </a:pPr>
            <a:r>
              <a:rPr lang="en-US" sz="1600" b="0" i="0" u="none" strike="noStrike" dirty="0">
                <a:solidFill>
                  <a:srgbClr val="000000"/>
                </a:solidFill>
                <a:effectLst/>
                <a:latin typeface="Playfair Display" panose="00000500000000000000" pitchFamily="2" charset="0"/>
              </a:rPr>
              <a:t>-Follow instructions politely and promptly.</a:t>
            </a:r>
          </a:p>
          <a:p>
            <a:pPr rtl="0">
              <a:spcBef>
                <a:spcPts val="0"/>
              </a:spcBef>
              <a:spcAft>
                <a:spcPts val="0"/>
              </a:spcAft>
            </a:pPr>
            <a:endParaRPr lang="en-US" sz="1600" b="0" dirty="0">
              <a:effectLst/>
            </a:endParaRPr>
          </a:p>
          <a:p>
            <a:pPr rtl="0">
              <a:spcBef>
                <a:spcPts val="0"/>
              </a:spcBef>
              <a:spcAft>
                <a:spcPts val="0"/>
              </a:spcAft>
            </a:pPr>
            <a:r>
              <a:rPr lang="en-US" sz="1600" b="0" i="0" u="none" strike="noStrike" dirty="0">
                <a:solidFill>
                  <a:srgbClr val="000000"/>
                </a:solidFill>
                <a:effectLst/>
                <a:latin typeface="Playfair Display" panose="00000500000000000000" pitchFamily="2" charset="0"/>
              </a:rPr>
              <a:t>-Do your best.</a:t>
            </a:r>
          </a:p>
          <a:p>
            <a:pPr rtl="0">
              <a:spcBef>
                <a:spcPts val="0"/>
              </a:spcBef>
              <a:spcAft>
                <a:spcPts val="0"/>
              </a:spcAft>
            </a:pPr>
            <a:endParaRPr lang="en-US" sz="1600" b="0" dirty="0">
              <a:effectLst/>
            </a:endParaRPr>
          </a:p>
          <a:p>
            <a:pPr rtl="0">
              <a:spcBef>
                <a:spcPts val="0"/>
              </a:spcBef>
              <a:spcAft>
                <a:spcPts val="0"/>
              </a:spcAft>
            </a:pPr>
            <a:r>
              <a:rPr lang="en-US" sz="1600" b="0" i="0" u="none" strike="noStrike" dirty="0">
                <a:solidFill>
                  <a:srgbClr val="000000"/>
                </a:solidFill>
                <a:effectLst/>
                <a:latin typeface="Playfair Display" panose="00000500000000000000" pitchFamily="2" charset="0"/>
              </a:rPr>
              <a:t>-Never limit yourself; you can do more than you think you can!</a:t>
            </a:r>
            <a:endParaRPr lang="en-US" sz="1600" b="0" dirty="0">
              <a:effectLst/>
            </a:endParaRPr>
          </a:p>
          <a:p>
            <a:br>
              <a:rPr lang="en-US" sz="1600" dirty="0"/>
            </a:br>
            <a:endParaRPr sz="1600" b="1" dirty="0">
              <a:latin typeface="Raleway"/>
              <a:ea typeface="Raleway"/>
              <a:cs typeface="Raleway"/>
              <a:sym typeface="Raleway"/>
            </a:endParaRPr>
          </a:p>
        </p:txBody>
      </p:sp>
      <p:pic>
        <p:nvPicPr>
          <p:cNvPr id="78" name="Google Shape;78;p14"/>
          <p:cNvPicPr preferRelativeResize="0"/>
          <p:nvPr/>
        </p:nvPicPr>
        <p:blipFill rotWithShape="1">
          <a:blip r:embed="rId3">
            <a:alphaModFix/>
          </a:blip>
          <a:srcRect b="12572"/>
          <a:stretch/>
        </p:blipFill>
        <p:spPr>
          <a:xfrm>
            <a:off x="7017471" y="9238899"/>
            <a:ext cx="638125" cy="557925"/>
          </a:xfrm>
          <a:prstGeom prst="rect">
            <a:avLst/>
          </a:prstGeom>
          <a:noFill/>
          <a:ln>
            <a:noFill/>
          </a:ln>
        </p:spPr>
      </p:pic>
      <p:pic>
        <p:nvPicPr>
          <p:cNvPr id="80" name="Google Shape;80;p14"/>
          <p:cNvPicPr preferRelativeResize="0"/>
          <p:nvPr/>
        </p:nvPicPr>
        <p:blipFill rotWithShape="1">
          <a:blip r:embed="rId4">
            <a:alphaModFix/>
          </a:blip>
          <a:srcRect t="8286" b="23347"/>
          <a:stretch/>
        </p:blipFill>
        <p:spPr>
          <a:xfrm>
            <a:off x="5206043" y="374073"/>
            <a:ext cx="715419" cy="489125"/>
          </a:xfrm>
          <a:prstGeom prst="rect">
            <a:avLst/>
          </a:prstGeom>
          <a:noFill/>
          <a:ln>
            <a:noFill/>
          </a:ln>
        </p:spPr>
      </p:pic>
      <p:pic>
        <p:nvPicPr>
          <p:cNvPr id="85" name="Google Shape;85;p14"/>
          <p:cNvPicPr preferRelativeResize="0"/>
          <p:nvPr/>
        </p:nvPicPr>
        <p:blipFill rotWithShape="1">
          <a:blip r:embed="rId5">
            <a:alphaModFix/>
          </a:blip>
          <a:srcRect b="15247"/>
          <a:stretch/>
        </p:blipFill>
        <p:spPr>
          <a:xfrm>
            <a:off x="6700548" y="4891500"/>
            <a:ext cx="735631" cy="670443"/>
          </a:xfrm>
          <a:prstGeom prst="rect">
            <a:avLst/>
          </a:prstGeom>
          <a:noFill/>
          <a:ln>
            <a:noFill/>
          </a:ln>
        </p:spPr>
      </p:pic>
    </p:spTree>
    <p:extLst>
      <p:ext uri="{BB962C8B-B14F-4D97-AF65-F5344CB8AC3E}">
        <p14:creationId xmlns:p14="http://schemas.microsoft.com/office/powerpoint/2010/main" val="590416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4"/>
          <p:cNvSpPr/>
          <p:nvPr/>
        </p:nvSpPr>
        <p:spPr>
          <a:xfrm>
            <a:off x="67732" y="295275"/>
            <a:ext cx="7704667" cy="2815200"/>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2377"/>
              </a:spcBef>
              <a:spcAft>
                <a:spcPts val="0"/>
              </a:spcAft>
              <a:buClr>
                <a:srgbClr val="000000"/>
              </a:buClr>
              <a:buSzTx/>
              <a:buFont typeface="Arial"/>
              <a:buNone/>
              <a:tabLst/>
              <a:defRPr/>
            </a:pPr>
            <a:r>
              <a:rPr kumimoji="0" lang="en-US" sz="1000" b="1" i="0" u="none" strike="noStrike" kern="0" cap="none" spc="0" normalizeH="0" baseline="0" noProof="0" dirty="0">
                <a:ln>
                  <a:noFill/>
                </a:ln>
                <a:solidFill>
                  <a:srgbClr val="000000"/>
                </a:solidFill>
                <a:effectLst/>
                <a:uLnTx/>
                <a:uFillTx/>
                <a:latin typeface="Raleway"/>
                <a:ea typeface="Raleway"/>
                <a:cs typeface="Raleway"/>
                <a:sym typeface="Raleway"/>
              </a:rPr>
              <a:t>COMPLETE, SIGN AND RETURN TO YOUR TEACHER</a:t>
            </a:r>
          </a:p>
          <a:p>
            <a:pPr marL="0" marR="0" lvl="0" indent="0" algn="l" defTabSz="914400" rtl="0" eaLnBrk="1" fontAlgn="auto" latinLnBrk="0" hangingPunct="1">
              <a:lnSpc>
                <a:spcPct val="100000"/>
              </a:lnSpc>
              <a:spcBef>
                <a:spcPts val="2377"/>
              </a:spcBef>
              <a:spcAft>
                <a:spcPts val="0"/>
              </a:spcAft>
              <a:buClr>
                <a:srgbClr val="000000"/>
              </a:buClr>
              <a:buSzTx/>
              <a:buFont typeface="Arial"/>
              <a:buNone/>
              <a:tabLst/>
              <a:defRPr/>
            </a:pPr>
            <a:r>
              <a:rPr kumimoji="0" lang="en-US" sz="1000" b="1" i="0" u="none" strike="noStrike" kern="0" cap="none" spc="0" normalizeH="0" baseline="0" noProof="0" dirty="0">
                <a:ln>
                  <a:noFill/>
                </a:ln>
                <a:solidFill>
                  <a:srgbClr val="000000"/>
                </a:solidFill>
                <a:effectLst/>
                <a:uLnTx/>
                <a:uFillTx/>
                <a:latin typeface="Raleway"/>
                <a:ea typeface="Raleway"/>
                <a:cs typeface="Raleway"/>
                <a:sym typeface="Raleway"/>
              </a:rPr>
              <a:t>Student Full Name: __________________________________________________________</a:t>
            </a:r>
          </a:p>
          <a:p>
            <a:pPr marL="0" marR="0" lvl="0" indent="0" algn="l" defTabSz="914400" rtl="0" eaLnBrk="1" fontAlgn="auto" latinLnBrk="0" hangingPunct="1">
              <a:lnSpc>
                <a:spcPct val="100000"/>
              </a:lnSpc>
              <a:spcBef>
                <a:spcPts val="2377"/>
              </a:spcBef>
              <a:spcAft>
                <a:spcPts val="0"/>
              </a:spcAft>
              <a:buClr>
                <a:srgbClr val="000000"/>
              </a:buClr>
              <a:buSzTx/>
              <a:buFont typeface="Arial"/>
              <a:buNone/>
              <a:tabLst/>
              <a:defRPr/>
            </a:pPr>
            <a:r>
              <a:rPr kumimoji="0" lang="en-US" sz="1000" b="1" i="0" u="none" strike="noStrike" kern="0" cap="none" spc="0" normalizeH="0" baseline="0" noProof="0" dirty="0">
                <a:ln>
                  <a:noFill/>
                </a:ln>
                <a:solidFill>
                  <a:srgbClr val="000000"/>
                </a:solidFill>
                <a:effectLst/>
                <a:uLnTx/>
                <a:uFillTx/>
                <a:latin typeface="Raleway"/>
                <a:ea typeface="Raleway"/>
                <a:cs typeface="Raleway"/>
                <a:sym typeface="Raleway"/>
              </a:rPr>
              <a:t>Parent Print Name &amp; Signature _________________________________________________</a:t>
            </a:r>
          </a:p>
          <a:p>
            <a:pPr marL="0" marR="0" lvl="0" indent="0" algn="l" defTabSz="914400" rtl="0" eaLnBrk="1" fontAlgn="auto" latinLnBrk="0" hangingPunct="1">
              <a:lnSpc>
                <a:spcPct val="100000"/>
              </a:lnSpc>
              <a:spcBef>
                <a:spcPts val="2377"/>
              </a:spcBef>
              <a:spcAft>
                <a:spcPts val="0"/>
              </a:spcAft>
              <a:buClr>
                <a:srgbClr val="000000"/>
              </a:buClr>
              <a:buSzTx/>
              <a:buFont typeface="Arial"/>
              <a:buNone/>
              <a:tabLst/>
              <a:defRPr/>
            </a:pPr>
            <a:r>
              <a:rPr kumimoji="0" lang="en-US" sz="1000" b="1" i="0" u="none" strike="noStrike" kern="0" cap="none" spc="0" normalizeH="0" baseline="0" noProof="0" dirty="0">
                <a:ln>
                  <a:noFill/>
                </a:ln>
                <a:solidFill>
                  <a:srgbClr val="000000"/>
                </a:solidFill>
                <a:effectLst/>
                <a:uLnTx/>
                <a:uFillTx/>
                <a:latin typeface="Raleway"/>
                <a:ea typeface="Raleway"/>
                <a:cs typeface="Raleway"/>
                <a:sym typeface="Raleway"/>
              </a:rPr>
              <a:t>Parent Email: </a:t>
            </a:r>
            <a:r>
              <a:rPr kumimoji="0" lang="en-US" sz="1000" b="1" i="0" u="none" strike="noStrike" kern="0" cap="none" spc="0" normalizeH="0" baseline="0" noProof="0">
                <a:ln>
                  <a:noFill/>
                </a:ln>
                <a:solidFill>
                  <a:srgbClr val="000000"/>
                </a:solidFill>
                <a:effectLst/>
                <a:uLnTx/>
                <a:uFillTx/>
                <a:latin typeface="Raleway"/>
                <a:ea typeface="Raleway"/>
                <a:cs typeface="Raleway"/>
                <a:sym typeface="Raleway"/>
              </a:rPr>
              <a:t>__________________________________________________________ ________</a:t>
            </a:r>
            <a:endParaRPr kumimoji="0" lang="en-US" sz="1000" b="1" i="0" u="none" strike="noStrike" kern="0" cap="none" spc="0" normalizeH="0" baseline="0" noProof="0" dirty="0">
              <a:ln>
                <a:noFill/>
              </a:ln>
              <a:solidFill>
                <a:srgbClr val="000000"/>
              </a:solidFill>
              <a:effectLst/>
              <a:uLnTx/>
              <a:uFillTx/>
              <a:latin typeface="Raleway"/>
              <a:ea typeface="Raleway"/>
              <a:cs typeface="Raleway"/>
              <a:sym typeface="Raleway"/>
            </a:endParaRPr>
          </a:p>
          <a:p>
            <a:pPr marL="0" marR="0" lvl="0" indent="0" algn="l" defTabSz="914400" rtl="0" eaLnBrk="1" fontAlgn="auto" latinLnBrk="0" hangingPunct="1">
              <a:lnSpc>
                <a:spcPct val="100000"/>
              </a:lnSpc>
              <a:spcBef>
                <a:spcPts val="2377"/>
              </a:spcBef>
              <a:spcAft>
                <a:spcPts val="0"/>
              </a:spcAft>
              <a:buClr>
                <a:srgbClr val="000000"/>
              </a:buClr>
              <a:buSzTx/>
              <a:buFont typeface="Arial"/>
              <a:buNone/>
              <a:tabLst/>
              <a:defRPr/>
            </a:pPr>
            <a:r>
              <a:rPr lang="en-US" sz="1000" b="1" dirty="0">
                <a:latin typeface="Raleway"/>
                <a:ea typeface="Raleway"/>
                <a:cs typeface="Raleway"/>
                <a:sym typeface="Raleway"/>
              </a:rPr>
              <a:t>Date Signed _____________________________________________________________</a:t>
            </a:r>
            <a:endParaRPr kumimoji="0" lang="en-US" sz="1000" b="1" i="0" u="none" strike="noStrike" kern="0" cap="none" spc="0" normalizeH="0" baseline="0" noProof="0" dirty="0">
              <a:ln>
                <a:noFill/>
              </a:ln>
              <a:solidFill>
                <a:srgbClr val="000000"/>
              </a:solidFill>
              <a:effectLst/>
              <a:uLnTx/>
              <a:uFillTx/>
              <a:latin typeface="Raleway"/>
              <a:ea typeface="Raleway"/>
              <a:cs typeface="Raleway"/>
              <a:sym typeface="Raleway"/>
            </a:endParaRPr>
          </a:p>
        </p:txBody>
      </p:sp>
      <p:pic>
        <p:nvPicPr>
          <p:cNvPr id="84" name="Google Shape;84;p14"/>
          <p:cNvPicPr preferRelativeResize="0"/>
          <p:nvPr/>
        </p:nvPicPr>
        <p:blipFill rotWithShape="1">
          <a:blip r:embed="rId3">
            <a:alphaModFix/>
          </a:blip>
          <a:srcRect t="6142" b="20998"/>
          <a:stretch/>
        </p:blipFill>
        <p:spPr>
          <a:xfrm>
            <a:off x="0" y="9114323"/>
            <a:ext cx="1185334" cy="944077"/>
          </a:xfrm>
          <a:prstGeom prst="rect">
            <a:avLst/>
          </a:prstGeom>
          <a:noFill/>
          <a:ln>
            <a:noFill/>
          </a:ln>
        </p:spPr>
      </p:pic>
    </p:spTree>
    <p:extLst>
      <p:ext uri="{BB962C8B-B14F-4D97-AF65-F5344CB8AC3E}">
        <p14:creationId xmlns:p14="http://schemas.microsoft.com/office/powerpoint/2010/main" val="124989443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25ADD5055C4E0478F8A57ED3063F74F" ma:contentTypeVersion="3" ma:contentTypeDescription="Create a new document." ma:contentTypeScope="" ma:versionID="e2383831b4894e5c5c11e78dbf80b9e0">
  <xsd:schema xmlns:xsd="http://www.w3.org/2001/XMLSchema" xmlns:xs="http://www.w3.org/2001/XMLSchema" xmlns:p="http://schemas.microsoft.com/office/2006/metadata/properties" xmlns:ns3="7d4db281-15de-40ea-b568-6455fb675ef2" targetNamespace="http://schemas.microsoft.com/office/2006/metadata/properties" ma:root="true" ma:fieldsID="bcea5c50a8b99e10aea2c5f29bd31f79" ns3:_="">
    <xsd:import namespace="7d4db281-15de-40ea-b568-6455fb675ef2"/>
    <xsd:element name="properties">
      <xsd:complexType>
        <xsd:sequence>
          <xsd:element name="documentManagement">
            <xsd:complexType>
              <xsd:all>
                <xsd:element ref="ns3:MediaServiceMetadata" minOccurs="0"/>
                <xsd:element ref="ns3:MediaServiceFastMetadata"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4db281-15de-40ea-b568-6455fb675e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ECF3FDD-D174-493D-8287-5963052126B1}">
  <ds:schemaRefs>
    <ds:schemaRef ds:uri="http://schemas.microsoft.com/sharepoint/v3/contenttype/forms"/>
  </ds:schemaRefs>
</ds:datastoreItem>
</file>

<file path=customXml/itemProps2.xml><?xml version="1.0" encoding="utf-8"?>
<ds:datastoreItem xmlns:ds="http://schemas.openxmlformats.org/officeDocument/2006/customXml" ds:itemID="{EF6FE2BF-178E-446F-A0EF-489187F2EA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4db281-15de-40ea-b568-6455fb675e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3A41E3-5323-4B2B-8B14-4159E370E2F4}">
  <ds:schemaRefs>
    <ds:schemaRef ds:uri="http://schemas.microsoft.com/office/2006/metadata/properties"/>
    <ds:schemaRef ds:uri="7d4db281-15de-40ea-b568-6455fb675ef2"/>
    <ds:schemaRef ds:uri="http://purl.org/dc/terms/"/>
    <ds:schemaRef ds:uri="http://www.w3.org/XML/1998/namespace"/>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373</TotalTime>
  <Words>1140</Words>
  <Application>Microsoft Office PowerPoint</Application>
  <PresentationFormat>Custom</PresentationFormat>
  <Paragraphs>114</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Khand</vt:lpstr>
      <vt:lpstr>Raleway</vt:lpstr>
      <vt:lpstr>Allura</vt:lpstr>
      <vt:lpstr>Playfair Display</vt:lpstr>
      <vt:lpstr>Simple Light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Riley Triggs, Darlene</cp:lastModifiedBy>
  <cp:revision>5</cp:revision>
  <dcterms:modified xsi:type="dcterms:W3CDTF">2024-08-12T03:50:25Z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0x010100C25ADD5055C4E0478F8A57ED3063F74F</vt:lpwstr>
  </property>
</Properties>
</file>